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1" r:id="rId2"/>
  </p:sldMasterIdLst>
  <p:notesMasterIdLst>
    <p:notesMasterId r:id="rId116"/>
  </p:notesMasterIdLst>
  <p:handoutMasterIdLst>
    <p:handoutMasterId r:id="rId117"/>
  </p:handoutMasterIdLst>
  <p:sldIdLst>
    <p:sldId id="273" r:id="rId3"/>
    <p:sldId id="469" r:id="rId4"/>
    <p:sldId id="279" r:id="rId5"/>
    <p:sldId id="274" r:id="rId6"/>
    <p:sldId id="280" r:id="rId7"/>
    <p:sldId id="281" r:id="rId8"/>
    <p:sldId id="282" r:id="rId9"/>
    <p:sldId id="275" r:id="rId10"/>
    <p:sldId id="271" r:id="rId11"/>
    <p:sldId id="283" r:id="rId12"/>
    <p:sldId id="284" r:id="rId13"/>
    <p:sldId id="285" r:id="rId14"/>
    <p:sldId id="269" r:id="rId15"/>
    <p:sldId id="463" r:id="rId16"/>
    <p:sldId id="466" r:id="rId17"/>
    <p:sldId id="467" r:id="rId18"/>
    <p:sldId id="310" r:id="rId19"/>
    <p:sldId id="474" r:id="rId20"/>
    <p:sldId id="432" r:id="rId21"/>
    <p:sldId id="267" r:id="rId22"/>
    <p:sldId id="453" r:id="rId23"/>
    <p:sldId id="339" r:id="rId24"/>
    <p:sldId id="340" r:id="rId25"/>
    <p:sldId id="321" r:id="rId26"/>
    <p:sldId id="352" r:id="rId27"/>
    <p:sldId id="434" r:id="rId28"/>
    <p:sldId id="475" r:id="rId29"/>
    <p:sldId id="454" r:id="rId30"/>
    <p:sldId id="325" r:id="rId31"/>
    <p:sldId id="455" r:id="rId32"/>
    <p:sldId id="324" r:id="rId33"/>
    <p:sldId id="326" r:id="rId34"/>
    <p:sldId id="456" r:id="rId35"/>
    <p:sldId id="329" r:id="rId36"/>
    <p:sldId id="435" r:id="rId37"/>
    <p:sldId id="330" r:id="rId38"/>
    <p:sldId id="484" r:id="rId39"/>
    <p:sldId id="332" r:id="rId40"/>
    <p:sldId id="457" r:id="rId41"/>
    <p:sldId id="458" r:id="rId42"/>
    <p:sldId id="459" r:id="rId43"/>
    <p:sldId id="336" r:id="rId44"/>
    <p:sldId id="337" r:id="rId45"/>
    <p:sldId id="338" r:id="rId46"/>
    <p:sldId id="436" r:id="rId47"/>
    <p:sldId id="341" r:id="rId48"/>
    <p:sldId id="342" r:id="rId49"/>
    <p:sldId id="344" r:id="rId50"/>
    <p:sldId id="345" r:id="rId51"/>
    <p:sldId id="346" r:id="rId52"/>
    <p:sldId id="437" r:id="rId53"/>
    <p:sldId id="347" r:id="rId54"/>
    <p:sldId id="460" r:id="rId55"/>
    <p:sldId id="348" r:id="rId56"/>
    <p:sldId id="438" r:id="rId57"/>
    <p:sldId id="354" r:id="rId58"/>
    <p:sldId id="355" r:id="rId59"/>
    <p:sldId id="439" r:id="rId60"/>
    <p:sldId id="356" r:id="rId61"/>
    <p:sldId id="357" r:id="rId62"/>
    <p:sldId id="358" r:id="rId63"/>
    <p:sldId id="359" r:id="rId64"/>
    <p:sldId id="361" r:id="rId65"/>
    <p:sldId id="362" r:id="rId66"/>
    <p:sldId id="440" r:id="rId67"/>
    <p:sldId id="364" r:id="rId68"/>
    <p:sldId id="363" r:id="rId69"/>
    <p:sldId id="368" r:id="rId70"/>
    <p:sldId id="441" r:id="rId71"/>
    <p:sldId id="470" r:id="rId72"/>
    <p:sldId id="369" r:id="rId73"/>
    <p:sldId id="380" r:id="rId74"/>
    <p:sldId id="379" r:id="rId75"/>
    <p:sldId id="383" r:id="rId76"/>
    <p:sldId id="382" r:id="rId77"/>
    <p:sldId id="370" r:id="rId78"/>
    <p:sldId id="443" r:id="rId79"/>
    <p:sldId id="446" r:id="rId80"/>
    <p:sldId id="384" r:id="rId81"/>
    <p:sldId id="444" r:id="rId82"/>
    <p:sldId id="416" r:id="rId83"/>
    <p:sldId id="372" r:id="rId84"/>
    <p:sldId id="385" r:id="rId85"/>
    <p:sldId id="386" r:id="rId86"/>
    <p:sldId id="445" r:id="rId87"/>
    <p:sldId id="447" r:id="rId88"/>
    <p:sldId id="450" r:id="rId89"/>
    <p:sldId id="408" r:id="rId90"/>
    <p:sldId id="472" r:id="rId91"/>
    <p:sldId id="471" r:id="rId92"/>
    <p:sldId id="473" r:id="rId93"/>
    <p:sldId id="398" r:id="rId94"/>
    <p:sldId id="405" r:id="rId95"/>
    <p:sldId id="404" r:id="rId96"/>
    <p:sldId id="407" r:id="rId97"/>
    <p:sldId id="442" r:id="rId98"/>
    <p:sldId id="423" r:id="rId99"/>
    <p:sldId id="448" r:id="rId100"/>
    <p:sldId id="414" r:id="rId101"/>
    <p:sldId id="417" r:id="rId102"/>
    <p:sldId id="418" r:id="rId103"/>
    <p:sldId id="419" r:id="rId104"/>
    <p:sldId id="421" r:id="rId105"/>
    <p:sldId id="422" r:id="rId106"/>
    <p:sldId id="464" r:id="rId107"/>
    <p:sldId id="489" r:id="rId108"/>
    <p:sldId id="490" r:id="rId109"/>
    <p:sldId id="488" r:id="rId110"/>
    <p:sldId id="486" r:id="rId111"/>
    <p:sldId id="485" r:id="rId112"/>
    <p:sldId id="487" r:id="rId113"/>
    <p:sldId id="461" r:id="rId114"/>
    <p:sldId id="309" r:id="rId115"/>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Heiti SC Light" charset="0"/>
        <a:cs typeface="Heiti SC Light" charset="0"/>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Heiti SC Light" charset="0"/>
        <a:cs typeface="Heiti SC Light" charset="0"/>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Heiti SC Light" charset="0"/>
        <a:cs typeface="Heiti SC Light" charset="0"/>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Heiti SC Light" charset="0"/>
        <a:cs typeface="Heiti SC Light" charset="0"/>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112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112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112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11200" kern="1200">
        <a:solidFill>
          <a:srgbClr val="000000"/>
        </a:solidFill>
        <a:latin typeface="Gill Sans" charset="0"/>
        <a:ea typeface="Heiti SC Light" charset="0"/>
        <a:cs typeface="Heiti S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2075"/>
    <a:srgbClr val="3CFF33"/>
    <a:srgbClr val="28A8A8"/>
    <a:srgbClr val="006D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143" autoAdjust="0"/>
  </p:normalViewPr>
  <p:slideViewPr>
    <p:cSldViewPr>
      <p:cViewPr varScale="1">
        <p:scale>
          <a:sx n="33" d="100"/>
          <a:sy n="33" d="100"/>
        </p:scale>
        <p:origin x="-1424" y="-136"/>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notesMaster" Target="notesMasters/notesMaster1.xml"/><Relationship Id="rId117" Type="http://schemas.openxmlformats.org/officeDocument/2006/relationships/handoutMaster" Target="handoutMasters/handoutMaster1.xml"/><Relationship Id="rId118" Type="http://schemas.openxmlformats.org/officeDocument/2006/relationships/printerSettings" Target="printerSettings/printerSettings1.bin"/><Relationship Id="rId119" Type="http://schemas.openxmlformats.org/officeDocument/2006/relationships/presProps" Target="presProps.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D52C9AE4-94E8-564D-9168-84AD3ADF3C35}" type="datetimeFigureOut">
              <a:rPr lang="en-US"/>
              <a:pPr>
                <a:defRPr/>
              </a:pPr>
              <a:t>6/12/18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1ACE709-0DFF-4543-B18F-DF38F25C61A3}" type="slidenum">
              <a:rPr lang="en-US"/>
              <a:pPr>
                <a:defRPr/>
              </a:pPr>
              <a:t>‹#›</a:t>
            </a:fld>
            <a:endParaRPr lang="en-US"/>
          </a:p>
        </p:txBody>
      </p:sp>
    </p:spTree>
    <p:extLst>
      <p:ext uri="{BB962C8B-B14F-4D97-AF65-F5344CB8AC3E}">
        <p14:creationId xmlns:p14="http://schemas.microsoft.com/office/powerpoint/2010/main" val="1758589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7C8CE6EE-A509-5342-8B85-124FF2EF0561}" type="datetimeFigureOut">
              <a:rPr lang="en-US"/>
              <a:pPr>
                <a:defRPr/>
              </a:pPr>
              <a:t>6/12/18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E42FB32-BFFA-154A-96F9-873363D2917E}" type="slidenum">
              <a:rPr lang="en-US"/>
              <a:pPr>
                <a:defRPr/>
              </a:pPr>
              <a:t>‹#›</a:t>
            </a:fld>
            <a:endParaRPr lang="en-US"/>
          </a:p>
        </p:txBody>
      </p:sp>
    </p:spTree>
    <p:extLst>
      <p:ext uri="{BB962C8B-B14F-4D97-AF65-F5344CB8AC3E}">
        <p14:creationId xmlns:p14="http://schemas.microsoft.com/office/powerpoint/2010/main" val="5801595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Everyone! My name</a:t>
            </a:r>
            <a:r>
              <a:rPr lang="en-US" baseline="0" dirty="0" smtClean="0"/>
              <a:t> is Chetan Karande. </a:t>
            </a:r>
            <a:r>
              <a:rPr lang="en-US" dirty="0" smtClean="0"/>
              <a:t>Thanks</a:t>
            </a:r>
            <a:r>
              <a:rPr lang="en-US" baseline="0" dirty="0" smtClean="0"/>
              <a:t> for joining this session.</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a:t>
            </a:fld>
            <a:endParaRPr lang="en-US" dirty="0"/>
          </a:p>
        </p:txBody>
      </p:sp>
    </p:spTree>
    <p:extLst>
      <p:ext uri="{BB962C8B-B14F-4D97-AF65-F5344CB8AC3E}">
        <p14:creationId xmlns:p14="http://schemas.microsoft.com/office/powerpoint/2010/main" val="599841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we see a healthy growth in vulnerabilities reported year by year, if we plot the same numbers against </a:t>
            </a:r>
            <a:r>
              <a:rPr lang="en-US" baseline="0" dirty="0" err="1" smtClean="0"/>
              <a:t>packags</a:t>
            </a:r>
            <a:r>
              <a:rPr lang="en-US" baseline="0" dirty="0" smtClean="0"/>
              <a:t> published on </a:t>
            </a:r>
            <a:r>
              <a:rPr lang="en-US" baseline="0" dirty="0" err="1" smtClean="0"/>
              <a:t>npm</a:t>
            </a:r>
            <a:r>
              <a:rPr lang="en-US" baseline="0" dirty="0" smtClean="0"/>
              <a:t> per year, we get this chart</a:t>
            </a:r>
          </a:p>
          <a:p>
            <a:endParaRPr lang="en-US" baseline="0" dirty="0" smtClean="0"/>
          </a:p>
          <a:p>
            <a:r>
              <a:rPr lang="en-US" baseline="0" dirty="0" smtClean="0"/>
              <a:t>Blue line</a:t>
            </a:r>
          </a:p>
          <a:p>
            <a:endParaRPr lang="en-US" baseline="0" dirty="0" smtClean="0"/>
          </a:p>
          <a:p>
            <a:r>
              <a:rPr lang="en-US" baseline="0" dirty="0" smtClean="0"/>
              <a:t>Red line</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As we can see, slope of the red line is almost flat. </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r>
              <a:rPr lang="en-US" baseline="0" dirty="0" smtClean="0"/>
              <a:t>There is huge gag in </a:t>
            </a:r>
            <a:r>
              <a:rPr lang="en-US" b="1" baseline="0" dirty="0" smtClean="0"/>
              <a:t>pace</a:t>
            </a:r>
            <a:r>
              <a:rPr lang="en-US" baseline="0" dirty="0" smtClean="0"/>
              <a:t> </a:t>
            </a:r>
            <a:r>
              <a:rPr lang="en-US" baseline="0" dirty="0" smtClean="0"/>
              <a:t>of discovering </a:t>
            </a:r>
            <a:r>
              <a:rPr lang="en-US" baseline="0" dirty="0" smtClean="0"/>
              <a:t>node package vulnerabilities and the </a:t>
            </a:r>
            <a:r>
              <a:rPr lang="en-US" b="1" baseline="0" dirty="0" smtClean="0"/>
              <a:t>pace</a:t>
            </a:r>
            <a:r>
              <a:rPr lang="en-US" baseline="0" dirty="0" smtClean="0"/>
              <a:t> with with new packages and their versions appearing on </a:t>
            </a:r>
            <a:r>
              <a:rPr lang="en-US" baseline="0" dirty="0" err="1" smtClean="0"/>
              <a:t>npm</a:t>
            </a:r>
            <a:r>
              <a:rPr lang="en-US" baseline="0" dirty="0" smtClean="0"/>
              <a:t>.</a:t>
            </a:r>
          </a:p>
          <a:p>
            <a:r>
              <a:rPr lang="en-US" baseline="0" dirty="0" smtClean="0"/>
              <a:t>1 vulnerability in </a:t>
            </a:r>
            <a:r>
              <a:rPr lang="en-US" baseline="0" dirty="0" err="1" smtClean="0"/>
              <a:t>evy</a:t>
            </a:r>
            <a:r>
              <a:rPr lang="en-US" baseline="0" dirty="0" smtClean="0"/>
              <a:t> 600 packages released on </a:t>
            </a:r>
            <a:r>
              <a:rPr lang="en-US" baseline="0" dirty="0" err="1" smtClean="0"/>
              <a:t>npm</a:t>
            </a:r>
            <a:endParaRPr lang="en-US" baseline="0" dirty="0" smtClean="0"/>
          </a:p>
          <a:p>
            <a:endParaRPr lang="en-US" baseline="0" dirty="0" smtClean="0"/>
          </a:p>
          <a:p>
            <a:endParaRPr lang="en-US" baseline="0" dirty="0" smtClean="0"/>
          </a:p>
          <a:p>
            <a:r>
              <a:rPr lang="en-US" baseline="0" dirty="0" smtClean="0"/>
              <a:t>Just to get a sense of how huge this gap is put </a:t>
            </a:r>
            <a:r>
              <a:rPr lang="en-US" baseline="0" dirty="0" smtClean="0"/>
              <a:t>this gap and numbers </a:t>
            </a:r>
            <a:r>
              <a:rPr lang="en-US" baseline="0" dirty="0" smtClean="0"/>
              <a:t>in a different context</a:t>
            </a:r>
            <a:r>
              <a:rPr lang="is-IS" baseline="0" dirty="0" smtClean="0"/>
              <a:t>…</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10</a:t>
            </a:fld>
            <a:endParaRPr lang="en-US"/>
          </a:p>
        </p:txBody>
      </p:sp>
    </p:spTree>
    <p:extLst>
      <p:ext uri="{BB962C8B-B14F-4D97-AF65-F5344CB8AC3E}">
        <p14:creationId xmlns:p14="http://schemas.microsoft.com/office/powerpoint/2010/main" val="3359498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t>
            </a:r>
            <a:r>
              <a:rPr lang="en-US" dirty="0" smtClean="0"/>
              <a:t>we </a:t>
            </a:r>
            <a:r>
              <a:rPr lang="en-US" b="1" dirty="0" smtClean="0"/>
              <a:t>map</a:t>
            </a:r>
            <a:r>
              <a:rPr lang="en-US" dirty="0" smtClean="0"/>
              <a:t> Total number of packages</a:t>
            </a:r>
            <a:r>
              <a:rPr lang="en-US" baseline="0" dirty="0" smtClean="0"/>
              <a:t> on </a:t>
            </a:r>
            <a:r>
              <a:rPr lang="en-US" baseline="0" dirty="0" err="1" smtClean="0"/>
              <a:t>npm</a:t>
            </a:r>
            <a:r>
              <a:rPr lang="en-US" baseline="0" dirty="0" smtClean="0"/>
              <a:t> </a:t>
            </a:r>
            <a:r>
              <a:rPr lang="en-US" baseline="0" dirty="0" smtClean="0"/>
              <a:t>to Sun’s diameter</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11</a:t>
            </a:fld>
            <a:endParaRPr lang="en-US"/>
          </a:p>
        </p:txBody>
      </p:sp>
    </p:spTree>
    <p:extLst>
      <p:ext uri="{BB962C8B-B14F-4D97-AF65-F5344CB8AC3E}">
        <p14:creationId xmlns:p14="http://schemas.microsoft.com/office/powerpoint/2010/main" val="3855665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a:t>
            </a:r>
            <a:r>
              <a:rPr lang="en-US" baseline="0" dirty="0" smtClean="0"/>
              <a:t>number of known package vulnerabilities comes out to be merely 1/6</a:t>
            </a:r>
            <a:r>
              <a:rPr lang="en-US" baseline="30000" dirty="0" smtClean="0"/>
              <a:t>th</a:t>
            </a:r>
            <a:r>
              <a:rPr lang="en-US" baseline="0" dirty="0" smtClean="0"/>
              <a:t> of the Earth’s diameter. This doesn’t even consider multiple versions of package on </a:t>
            </a:r>
            <a:r>
              <a:rPr lang="en-US" baseline="0" dirty="0" err="1" smtClean="0"/>
              <a:t>npm</a:t>
            </a:r>
            <a:r>
              <a:rPr lang="en-US" baseline="0" dirty="0" smtClean="0"/>
              <a:t>.</a:t>
            </a:r>
          </a:p>
          <a:p>
            <a:endParaRPr lang="en-US" baseline="0" dirty="0" smtClean="0"/>
          </a:p>
          <a:p>
            <a:r>
              <a:rPr lang="en-US" baseline="0" dirty="0" smtClean="0"/>
              <a:t> </a:t>
            </a:r>
            <a:r>
              <a:rPr lang="en-US" b="1" baseline="0" dirty="0" smtClean="0"/>
              <a:t>**** </a:t>
            </a:r>
            <a:r>
              <a:rPr lang="en-US" baseline="0" dirty="0" smtClean="0"/>
              <a:t>Although you can interpret this shortfall in the </a:t>
            </a:r>
            <a:r>
              <a:rPr lang="en-US" baseline="0" dirty="0" smtClean="0"/>
              <a:t>in </a:t>
            </a:r>
            <a:r>
              <a:rPr lang="en-US" baseline="0" dirty="0" smtClean="0"/>
              <a:t>favor of </a:t>
            </a:r>
            <a:r>
              <a:rPr lang="en-US" baseline="0" dirty="0" err="1" smtClean="0"/>
              <a:t>npm</a:t>
            </a:r>
            <a:r>
              <a:rPr lang="en-US" baseline="0" dirty="0" smtClean="0"/>
              <a:t> packages, considering they are inherently secure; </a:t>
            </a:r>
            <a:endParaRPr lang="en-US" baseline="0" dirty="0" smtClean="0"/>
          </a:p>
          <a:p>
            <a:endParaRPr lang="en-US" baseline="0" dirty="0" smtClean="0"/>
          </a:p>
          <a:p>
            <a:r>
              <a:rPr lang="en-US" baseline="0" dirty="0" smtClean="0"/>
              <a:t>the most likely reason for this gap is </a:t>
            </a:r>
            <a:r>
              <a:rPr lang="en-US" b="1" baseline="0" dirty="0" smtClean="0"/>
              <a:t>the speed of new Node </a:t>
            </a:r>
            <a:r>
              <a:rPr lang="en-US" baseline="0" dirty="0" smtClean="0"/>
              <a:t>packages appearing on the </a:t>
            </a:r>
            <a:r>
              <a:rPr lang="en-US" baseline="0" dirty="0" err="1" smtClean="0"/>
              <a:t>npm</a:t>
            </a:r>
            <a:r>
              <a:rPr lang="en-US" baseline="0" dirty="0" smtClean="0"/>
              <a:t> registry predominantly </a:t>
            </a:r>
            <a:r>
              <a:rPr lang="en-US" b="1" baseline="0" dirty="0" smtClean="0"/>
              <a:t>outpacing the limited capacity of security researchers to discover and responsibly publish security advisories.</a:t>
            </a:r>
          </a:p>
          <a:p>
            <a:endParaRPr lang="en-US" baseline="0" dirty="0" smtClean="0"/>
          </a:p>
          <a:p>
            <a:r>
              <a:rPr lang="en-US" b="1" baseline="0" dirty="0" smtClean="0"/>
              <a:t>This also means that there is a good chance that a package upon which an application depends never underwent a security review, which is a huge risk.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12</a:t>
            </a:fld>
            <a:endParaRPr lang="en-US"/>
          </a:p>
        </p:txBody>
      </p:sp>
    </p:spTree>
    <p:extLst>
      <p:ext uri="{BB962C8B-B14F-4D97-AF65-F5344CB8AC3E}">
        <p14:creationId xmlns:p14="http://schemas.microsoft.com/office/powerpoint/2010/main" val="701794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tools </a:t>
            </a:r>
            <a:r>
              <a:rPr lang="en-US" dirty="0" smtClean="0"/>
              <a:t>such as </a:t>
            </a:r>
            <a:r>
              <a:rPr lang="en-US" dirty="0" err="1" smtClean="0"/>
              <a:t>npm</a:t>
            </a:r>
            <a:r>
              <a:rPr lang="en-US" dirty="0" smtClean="0"/>
              <a:t> audit or </a:t>
            </a:r>
            <a:r>
              <a:rPr lang="en-US" dirty="0" err="1" smtClean="0"/>
              <a:t>Snyk</a:t>
            </a:r>
            <a:r>
              <a:rPr lang="en-US" dirty="0" smtClean="0"/>
              <a:t>  that </a:t>
            </a:r>
            <a:r>
              <a:rPr lang="en-US" dirty="0" smtClean="0"/>
              <a:t>most of the Node developers use </a:t>
            </a:r>
            <a:r>
              <a:rPr lang="en-US" dirty="0" smtClean="0"/>
              <a:t>to</a:t>
            </a:r>
            <a:r>
              <a:rPr lang="en-US" baseline="0" dirty="0" smtClean="0"/>
              <a:t> </a:t>
            </a:r>
            <a:r>
              <a:rPr lang="en-US" baseline="0" dirty="0" smtClean="0"/>
              <a:t>scan </a:t>
            </a:r>
            <a:r>
              <a:rPr lang="en-US" baseline="0" dirty="0" smtClean="0"/>
              <a:t>for and </a:t>
            </a:r>
            <a:r>
              <a:rPr lang="en-US" baseline="0" dirty="0" smtClean="0"/>
              <a:t>keep track of vulnerable dependencies in </a:t>
            </a:r>
            <a:r>
              <a:rPr lang="en-US" baseline="0" dirty="0" smtClean="0"/>
              <a:t>applications? Are they sufficient?</a:t>
            </a:r>
          </a:p>
          <a:p>
            <a:endParaRPr lang="en-US" baseline="0" dirty="0" smtClean="0"/>
          </a:p>
          <a:p>
            <a:endParaRPr lang="en-US" dirty="0" smtClean="0"/>
          </a:p>
          <a:p>
            <a:r>
              <a:rPr lang="en-US" baseline="0" dirty="0" smtClean="0"/>
              <a:t>Even though using these tools is indispensable; these tools are not sufficient to reliably detect insecure dependencies. </a:t>
            </a:r>
          </a:p>
          <a:p>
            <a:endParaRPr lang="en-US" baseline="0" dirty="0" smtClean="0"/>
          </a:p>
          <a:p>
            <a:r>
              <a:rPr lang="en-US" b="1" baseline="0" dirty="0" smtClean="0"/>
              <a:t>Because under the hood these tools use the publicly known </a:t>
            </a:r>
            <a:r>
              <a:rPr lang="en-US" b="1" baseline="0" dirty="0" smtClean="0"/>
              <a:t>advisories database </a:t>
            </a:r>
            <a:r>
              <a:rPr lang="en-US" b="1" baseline="0" dirty="0" smtClean="0"/>
              <a:t>to validate project dependencies, and current advisories data is not extensive enough.</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That </a:t>
            </a:r>
            <a:r>
              <a:rPr lang="en-US" baseline="0" dirty="0" smtClean="0"/>
              <a:t>is the scary part of the story, but as I mentioned earlier the story ends with a hope and positive things . So let move to the </a:t>
            </a:r>
            <a:r>
              <a:rPr lang="en-US" baseline="0" dirty="0" smtClean="0"/>
              <a:t>positive things </a:t>
            </a:r>
            <a:r>
              <a:rPr lang="is-IS" baseline="0" dirty="0" smtClean="0"/>
              <a:t>…</a:t>
            </a:r>
            <a:r>
              <a:rPr lang="en-US" baseline="0" dirty="0" smtClean="0"/>
              <a:t> </a:t>
            </a:r>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13</a:t>
            </a:fld>
            <a:endParaRPr lang="en-US"/>
          </a:p>
        </p:txBody>
      </p:sp>
    </p:spTree>
    <p:extLst>
      <p:ext uri="{BB962C8B-B14F-4D97-AF65-F5344CB8AC3E}">
        <p14:creationId xmlns:p14="http://schemas.microsoft.com/office/powerpoint/2010/main" val="629052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Now about Positive part of the story.</a:t>
            </a:r>
          </a:p>
          <a:p>
            <a:endParaRPr lang="en-US" b="0" dirty="0" smtClean="0"/>
          </a:p>
          <a:p>
            <a:r>
              <a:rPr lang="en-US" b="1" baseline="0" dirty="0" smtClean="0"/>
              <a:t>Even though not comprehensive, </a:t>
            </a:r>
            <a:r>
              <a:rPr lang="en-US" b="0" dirty="0" smtClean="0"/>
              <a:t>The currently</a:t>
            </a:r>
            <a:r>
              <a:rPr lang="en-US" b="0" baseline="0" dirty="0" smtClean="0"/>
              <a:t> known advisories are a great learning resource. We can learn from these security mistakes done by other package authors. </a:t>
            </a:r>
          </a:p>
          <a:p>
            <a:endParaRPr lang="en-US" b="0" baseline="0" dirty="0" smtClean="0"/>
          </a:p>
          <a:p>
            <a:r>
              <a:rPr lang="en-US" b="0" baseline="0" dirty="0" smtClean="0"/>
              <a:t>These lessons are helpful not only to package authors but equally useful to </a:t>
            </a:r>
            <a:r>
              <a:rPr lang="en-US" b="0" baseline="0" dirty="0" err="1" smtClean="0"/>
              <a:t>Node.js</a:t>
            </a:r>
            <a:r>
              <a:rPr lang="en-US" b="0" baseline="0" dirty="0" smtClean="0"/>
              <a:t> application developers and security testers.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smtClean="0"/>
              <a:t>So what is the best way approach learning from 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smtClean="0"/>
              <a:t>hem? If we just </a:t>
            </a:r>
            <a:r>
              <a:rPr lang="en-US" b="1" baseline="0" dirty="0" err="1" smtClean="0"/>
              <a:t>synk</a:t>
            </a:r>
            <a:r>
              <a:rPr lang="en-US" b="1" baseline="0" dirty="0" smtClean="0"/>
              <a:t> advisories </a:t>
            </a:r>
            <a:r>
              <a:rPr lang="en-US" b="1" baseline="0" dirty="0" err="1" smtClean="0"/>
              <a:t>databse</a:t>
            </a:r>
            <a:r>
              <a:rPr lang="en-US" b="1" baseline="0" dirty="0" smtClean="0"/>
              <a:t> and start reading advisories , it may not be the most efficient way.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smtClean="0"/>
              <a:t>We need a big picture to begin with.</a:t>
            </a:r>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14</a:t>
            </a:fld>
            <a:endParaRPr lang="en-US"/>
          </a:p>
        </p:txBody>
      </p:sp>
    </p:spTree>
    <p:extLst>
      <p:ext uri="{BB962C8B-B14F-4D97-AF65-F5344CB8AC3E}">
        <p14:creationId xmlns:p14="http://schemas.microsoft.com/office/powerpoint/2010/main" val="308140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working on this report</a:t>
            </a:r>
            <a:r>
              <a:rPr lang="en-US" baseline="0" dirty="0" smtClean="0"/>
              <a:t>, I took </a:t>
            </a:r>
            <a:r>
              <a:rPr lang="en-US" b="1" baseline="0" dirty="0" smtClean="0"/>
              <a:t>all advisories feeds </a:t>
            </a:r>
            <a:r>
              <a:rPr lang="en-US" baseline="0" dirty="0" smtClean="0"/>
              <a:t>published by  </a:t>
            </a:r>
            <a:r>
              <a:rPr lang="en-US" baseline="0" dirty="0" err="1" smtClean="0"/>
              <a:t>Snyk</a:t>
            </a:r>
            <a:r>
              <a:rPr lang="en-US" baseline="0" dirty="0" smtClean="0"/>
              <a:t> and Node Security Platform. I  filtered out the duplicates, and ended up with 1023 unique advisories. </a:t>
            </a:r>
          </a:p>
          <a:p>
            <a:endParaRPr lang="en-US" baseline="0" dirty="0" smtClean="0"/>
          </a:p>
          <a:p>
            <a:r>
              <a:rPr lang="en-US" baseline="0" dirty="0" smtClean="0"/>
              <a:t>Then I wrote little script to categorize them base on the keywords in </a:t>
            </a:r>
            <a:r>
              <a:rPr lang="en-US" baseline="0" dirty="0" err="1" smtClean="0"/>
              <a:t>tiltle</a:t>
            </a:r>
            <a:r>
              <a:rPr lang="en-US" baseline="0" dirty="0" smtClean="0"/>
              <a:t> and description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15</a:t>
            </a:fld>
            <a:endParaRPr lang="en-US"/>
          </a:p>
        </p:txBody>
      </p:sp>
    </p:spTree>
    <p:extLst>
      <p:ext uri="{BB962C8B-B14F-4D97-AF65-F5344CB8AC3E}">
        <p14:creationId xmlns:p14="http://schemas.microsoft.com/office/powerpoint/2010/main" val="75293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while working on this report</a:t>
            </a:r>
            <a:r>
              <a:rPr lang="en-US" baseline="0" dirty="0" smtClean="0"/>
              <a:t>, I took all advisories feeds published by  </a:t>
            </a:r>
            <a:r>
              <a:rPr lang="en-US" baseline="0" dirty="0" err="1" smtClean="0"/>
              <a:t>Snyk</a:t>
            </a:r>
            <a:r>
              <a:rPr lang="en-US" baseline="0" dirty="0" smtClean="0"/>
              <a:t> and Node Security Platform. </a:t>
            </a:r>
          </a:p>
          <a:p>
            <a:endParaRPr lang="en-US" baseline="0" dirty="0" smtClean="0"/>
          </a:p>
          <a:p>
            <a:r>
              <a:rPr lang="en-US" baseline="0" dirty="0" smtClean="0"/>
              <a:t>I  filtered out the duplicates, and ended up with 1023 unique advisories. </a:t>
            </a:r>
          </a:p>
          <a:p>
            <a:endParaRPr lang="en-US" baseline="0" dirty="0" smtClean="0"/>
          </a:p>
          <a:p>
            <a:r>
              <a:rPr lang="en-US" baseline="0" dirty="0" smtClean="0"/>
              <a:t>Then I wrote little script to categorize them base on </a:t>
            </a:r>
            <a:r>
              <a:rPr lang="en-US" b="1" baseline="0" dirty="0" smtClean="0"/>
              <a:t>the keywords in </a:t>
            </a:r>
            <a:r>
              <a:rPr lang="en-US" b="1" baseline="0" dirty="0" err="1" smtClean="0"/>
              <a:t>tiltle</a:t>
            </a:r>
            <a:r>
              <a:rPr lang="en-US" b="1" baseline="0" dirty="0" smtClean="0"/>
              <a:t> and description</a:t>
            </a:r>
            <a:endParaRPr lang="en-US" b="1" dirty="0" smtClean="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16</a:t>
            </a:fld>
            <a:endParaRPr lang="en-US"/>
          </a:p>
        </p:txBody>
      </p:sp>
    </p:spTree>
    <p:extLst>
      <p:ext uri="{BB962C8B-B14F-4D97-AF65-F5344CB8AC3E}">
        <p14:creationId xmlns:p14="http://schemas.microsoft.com/office/powerpoint/2010/main" val="1786429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came up</a:t>
            </a:r>
            <a:r>
              <a:rPr lang="en-US" baseline="0" dirty="0" smtClean="0"/>
              <a:t> with this list of attack vectors and their frequency. This charts gives us that  big picture makes it more manageable to learn from these advisories.</a:t>
            </a:r>
          </a:p>
          <a:p>
            <a:endParaRPr lang="en-US" baseline="0" dirty="0" smtClean="0"/>
          </a:p>
          <a:p>
            <a:r>
              <a:rPr lang="en-US" baseline="0" dirty="0" smtClean="0"/>
              <a:t>But it is important to clarify something.. As we saw earlier the current mass known vulnerabilities is too small. There could be security issues in Node package that are missing in this list as </a:t>
            </a:r>
            <a:r>
              <a:rPr lang="en-US" baseline="0" dirty="0" err="1" smtClean="0"/>
              <a:t>secruity</a:t>
            </a:r>
            <a:r>
              <a:rPr lang="en-US" baseline="0" dirty="0" smtClean="0"/>
              <a:t> researchers </a:t>
            </a:r>
            <a:r>
              <a:rPr lang="en-US" baseline="0" dirty="0" err="1" smtClean="0"/>
              <a:t>havnt</a:t>
            </a:r>
            <a:r>
              <a:rPr lang="en-US" baseline="0" dirty="0" smtClean="0"/>
              <a:t> </a:t>
            </a:r>
            <a:r>
              <a:rPr lang="en-US" baseline="0" dirty="0" err="1" smtClean="0"/>
              <a:t>dicoverd</a:t>
            </a:r>
            <a:r>
              <a:rPr lang="en-US" baseline="0" dirty="0" smtClean="0"/>
              <a:t> yet. Similarly, For the attack categories at bottom in this distribution list this list, are less likely to happen, Possibly security researches didn't</a:t>
            </a:r>
            <a:r>
              <a:rPr lang="uk-UA" baseline="0" dirty="0" smtClean="0"/>
              <a:t>’</a:t>
            </a:r>
            <a:r>
              <a:rPr lang="en-US" baseline="0" dirty="0" smtClean="0"/>
              <a:t>t focus much on them yet. </a:t>
            </a:r>
          </a:p>
          <a:p>
            <a:endParaRPr lang="en-US" baseline="0" dirty="0" smtClean="0"/>
          </a:p>
          <a:p>
            <a:r>
              <a:rPr lang="en-US" baseline="0" dirty="0" err="1" smtClean="0"/>
              <a:t>Howvever</a:t>
            </a:r>
            <a:r>
              <a:rPr lang="en-US" baseline="0" dirty="0" smtClean="0"/>
              <a:t>, this is a great stating point. Let review some of these attack types in more details</a:t>
            </a:r>
          </a:p>
          <a:p>
            <a:endParaRPr lang="en-US" baseline="0" dirty="0" smtClean="0"/>
          </a:p>
          <a:p>
            <a:r>
              <a:rPr lang="en-US" baseline="0" dirty="0" smtClean="0"/>
              <a:t>6:30</a:t>
            </a:r>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17</a:t>
            </a:fld>
            <a:endParaRPr lang="en-US"/>
          </a:p>
        </p:txBody>
      </p:sp>
    </p:spTree>
    <p:extLst>
      <p:ext uri="{BB962C8B-B14F-4D97-AF65-F5344CB8AC3E}">
        <p14:creationId xmlns:p14="http://schemas.microsoft.com/office/powerpoint/2010/main" val="240935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Segoe UI"/>
              </a:rPr>
              <a:t>Allows </a:t>
            </a:r>
            <a:r>
              <a:rPr lang="en-US" dirty="0" smtClean="0">
                <a:cs typeface="Segoe UI"/>
              </a:rPr>
              <a:t>the attacker to:​ </a:t>
            </a:r>
          </a:p>
          <a:p>
            <a:pPr>
              <a:buChar char="•"/>
            </a:pPr>
            <a:r>
              <a:rPr lang="en-US" dirty="0" smtClean="0">
                <a:cs typeface="Arial"/>
              </a:rPr>
              <a:t> gain information about the folder structure, ​</a:t>
            </a:r>
          </a:p>
          <a:p>
            <a:pPr>
              <a:buChar char="•"/>
            </a:pPr>
            <a:r>
              <a:rPr lang="en-US" dirty="0" smtClean="0">
                <a:cs typeface="Arial"/>
              </a:rPr>
              <a:t> read the contents of sensitive files on the system, ​</a:t>
            </a:r>
          </a:p>
          <a:p>
            <a:pPr>
              <a:buChar char="•"/>
            </a:pPr>
            <a:r>
              <a:rPr lang="en-US" dirty="0" smtClean="0">
                <a:cs typeface="Arial"/>
              </a:rPr>
              <a:t> writing arbitrary files.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cs typeface="Calibri"/>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19</a:t>
            </a:fld>
            <a:endParaRPr lang="en-US"/>
          </a:p>
        </p:txBody>
      </p:sp>
    </p:spTree>
    <p:extLst>
      <p:ext uri="{BB962C8B-B14F-4D97-AF65-F5344CB8AC3E}">
        <p14:creationId xmlns:p14="http://schemas.microsoft.com/office/powerpoint/2010/main" val="638320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cs typeface="Calibri"/>
              </a:rPr>
              <a:t>To understand about its disastrous potential, there might not a better example than the Big Bug on </a:t>
            </a:r>
            <a:r>
              <a:rPr lang="en-US" dirty="0" err="1" smtClean="0">
                <a:cs typeface="Calibri"/>
              </a:rPr>
              <a:t>npm</a:t>
            </a:r>
            <a:r>
              <a:rPr lang="en-US" dirty="0" smtClean="0">
                <a:cs typeface="Calibri"/>
              </a:rPr>
              <a:t> </a:t>
            </a:r>
            <a:r>
              <a:rPr lang="en-US" dirty="0" smtClean="0">
                <a:cs typeface="Calibri"/>
              </a:rPr>
              <a:t>Even</a:t>
            </a:r>
            <a:r>
              <a:rPr lang="en-US" baseline="0" dirty="0" smtClean="0">
                <a:cs typeface="Calibri"/>
              </a:rPr>
              <a:t> </a:t>
            </a:r>
            <a:r>
              <a:rPr lang="en-US" baseline="0" dirty="0" smtClean="0">
                <a:cs typeface="Calibri"/>
              </a:rPr>
              <a:t>though there is no </a:t>
            </a:r>
            <a:r>
              <a:rPr lang="en-US" baseline="0" dirty="0" err="1" smtClean="0">
                <a:cs typeface="Calibri"/>
              </a:rPr>
              <a:t>evidance</a:t>
            </a:r>
            <a:r>
              <a:rPr lang="en-US" baseline="0" dirty="0" smtClean="0">
                <a:cs typeface="Calibri"/>
              </a:rPr>
              <a:t> that it was exploited</a:t>
            </a:r>
            <a:r>
              <a:rPr lang="en-US" dirty="0" smtClean="0">
                <a:cs typeface="Calibri"/>
              </a:rPr>
              <a:t>, but with it</a:t>
            </a:r>
            <a:r>
              <a:rPr lang="en-US" baseline="0" dirty="0" smtClean="0">
                <a:cs typeface="Calibri"/>
              </a:rPr>
              <a:t> </a:t>
            </a:r>
            <a:r>
              <a:rPr lang="en-US" dirty="0" smtClean="0">
                <a:cs typeface="Calibri"/>
              </a:rPr>
              <a:t>an attacker could have read any file on the </a:t>
            </a:r>
            <a:r>
              <a:rPr lang="en-US" dirty="0" err="1" smtClean="0">
                <a:cs typeface="Calibri"/>
              </a:rPr>
              <a:t>npm</a:t>
            </a:r>
            <a:r>
              <a:rPr lang="en-US" dirty="0" smtClean="0">
                <a:cs typeface="Calibri"/>
              </a:rPr>
              <a:t> server including Secure Sockets Layer (SSL) keys and database passwords with read/write access to the production databases,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cs typeface="Calibri"/>
              </a:rPr>
              <a:t>and potentially replaced packages with malicious payloads.</a:t>
            </a:r>
            <a:endParaRPr lang="en-US" b="1" dirty="0">
              <a:cs typeface="Calibri"/>
            </a:endParaRPr>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20</a:t>
            </a:fld>
            <a:endParaRPr lang="en-US"/>
          </a:p>
        </p:txBody>
      </p:sp>
    </p:spTree>
    <p:extLst>
      <p:ext uri="{BB962C8B-B14F-4D97-AF65-F5344CB8AC3E}">
        <p14:creationId xmlns:p14="http://schemas.microsoft.com/office/powerpoint/2010/main" val="82199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2</a:t>
            </a:fld>
            <a:endParaRPr lang="en-US"/>
          </a:p>
        </p:txBody>
      </p:sp>
    </p:spTree>
    <p:extLst>
      <p:ext uri="{BB962C8B-B14F-4D97-AF65-F5344CB8AC3E}">
        <p14:creationId xmlns:p14="http://schemas.microsoft.com/office/powerpoint/2010/main" val="2051404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cs typeface="Calibri"/>
              </a:rPr>
              <a:t>This bug was caused by an insecure dependency vulnerable to directory traversal. </a:t>
            </a:r>
            <a:endParaRPr lang="en-US" dirty="0" smtClean="0">
              <a:cs typeface="Calibri"/>
            </a:endParaRPr>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21</a:t>
            </a:fld>
            <a:endParaRPr lang="en-US"/>
          </a:p>
        </p:txBody>
      </p:sp>
    </p:spTree>
    <p:extLst>
      <p:ext uri="{BB962C8B-B14F-4D97-AF65-F5344CB8AC3E}">
        <p14:creationId xmlns:p14="http://schemas.microsoft.com/office/powerpoint/2010/main" val="821995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22</a:t>
            </a:fld>
            <a:endParaRPr lang="en-US"/>
          </a:p>
        </p:txBody>
      </p:sp>
    </p:spTree>
    <p:extLst>
      <p:ext uri="{BB962C8B-B14F-4D97-AF65-F5344CB8AC3E}">
        <p14:creationId xmlns:p14="http://schemas.microsoft.com/office/powerpoint/2010/main" val="590312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some examples including ., ../ and its encoded variations</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23</a:t>
            </a:fld>
            <a:endParaRPr lang="en-US"/>
          </a:p>
        </p:txBody>
      </p:sp>
    </p:spTree>
    <p:extLst>
      <p:ext uri="{BB962C8B-B14F-4D97-AF65-F5344CB8AC3E}">
        <p14:creationId xmlns:p14="http://schemas.microsoft.com/office/powerpoint/2010/main" val="590312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Code like this is</a:t>
            </a:r>
            <a:r>
              <a:rPr lang="en-US" baseline="0" dirty="0" smtClean="0"/>
              <a:t> very common in Node packages. It shows a simple web server that serves files from a web root directory</a:t>
            </a:r>
            <a:endParaRPr lang="en-US" dirty="0" smtClean="0"/>
          </a:p>
          <a:p>
            <a:endParaRPr lang="en-US" dirty="0" smtClean="0"/>
          </a:p>
          <a:p>
            <a:r>
              <a:rPr lang="en-US" dirty="0" smtClean="0"/>
              <a:t>Read</a:t>
            </a:r>
            <a:r>
              <a:rPr lang="en-US" baseline="0" dirty="0" smtClean="0"/>
              <a:t> comments in line 6 and 10</a:t>
            </a:r>
            <a:endParaRPr lang="en-US" dirty="0" smtClean="0"/>
          </a:p>
          <a:p>
            <a:endParaRPr lang="en-US" dirty="0" smtClean="0"/>
          </a:p>
          <a:p>
            <a:r>
              <a:rPr lang="en-US" dirty="0" smtClean="0"/>
              <a:t>While </a:t>
            </a:r>
            <a:r>
              <a:rPr lang="en-US" dirty="0" smtClean="0"/>
              <a:t>constructing the </a:t>
            </a:r>
            <a:r>
              <a:rPr lang="en-US" dirty="0" err="1" smtClean="0"/>
              <a:t>fullPath</a:t>
            </a:r>
            <a:r>
              <a:rPr lang="en-US" dirty="0" smtClean="0"/>
              <a:t> to a requested resource, the code example attempts to restrict serving files beyond the web root folder. </a:t>
            </a:r>
          </a:p>
          <a:p>
            <a:r>
              <a:rPr lang="en-US" dirty="0" smtClean="0"/>
              <a:t>However</a:t>
            </a:r>
            <a:r>
              <a:rPr lang="en-US" dirty="0" smtClean="0"/>
              <a:t>, it is not enough to prevent an attacker from accessing files outside of the public folder. </a:t>
            </a:r>
          </a:p>
          <a:p>
            <a:r>
              <a:rPr lang="en-US" dirty="0" smtClean="0"/>
              <a:t>An attacker can manipulate the input to contain path traversal characters to navigate and access files outside of the public folder.</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24</a:t>
            </a:fld>
            <a:endParaRPr lang="en-US"/>
          </a:p>
        </p:txBody>
      </p:sp>
    </p:spTree>
    <p:extLst>
      <p:ext uri="{BB962C8B-B14F-4D97-AF65-F5344CB8AC3E}">
        <p14:creationId xmlns:p14="http://schemas.microsoft.com/office/powerpoint/2010/main" val="2657448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3:15</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25</a:t>
            </a:fld>
            <a:endParaRPr lang="en-US"/>
          </a:p>
        </p:txBody>
      </p:sp>
    </p:spTree>
    <p:extLst>
      <p:ext uri="{BB962C8B-B14F-4D97-AF65-F5344CB8AC3E}">
        <p14:creationId xmlns:p14="http://schemas.microsoft.com/office/powerpoint/2010/main" val="1194662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Sylink</a:t>
            </a:r>
            <a:r>
              <a:rPr lang="en-US" dirty="0" smtClean="0"/>
              <a:t> attack is like</a:t>
            </a:r>
            <a:r>
              <a:rPr lang="en-US" baseline="0" dirty="0" smtClean="0"/>
              <a:t> </a:t>
            </a:r>
            <a:r>
              <a:rPr lang="en-US" dirty="0" smtClean="0"/>
              <a:t>Staying in a Hotel</a:t>
            </a:r>
            <a:r>
              <a:rPr lang="en-US" baseline="0" dirty="0" smtClean="0"/>
              <a:t> and getting a really</a:t>
            </a:r>
            <a:r>
              <a:rPr lang="en-US" dirty="0" smtClean="0"/>
              <a:t> Noisy neighbor.. That</a:t>
            </a:r>
            <a:r>
              <a:rPr lang="en-US" baseline="0" dirty="0" smtClean="0"/>
              <a:t> is my definition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26</a:t>
            </a:fld>
            <a:endParaRPr lang="en-US"/>
          </a:p>
        </p:txBody>
      </p:sp>
    </p:spTree>
    <p:extLst>
      <p:ext uri="{BB962C8B-B14F-4D97-AF65-F5344CB8AC3E}">
        <p14:creationId xmlns:p14="http://schemas.microsoft.com/office/powerpoint/2010/main" val="2207813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the </a:t>
            </a:r>
            <a:r>
              <a:rPr lang="en-US" baseline="0" dirty="0" err="1" smtClean="0"/>
              <a:t>offical</a:t>
            </a:r>
            <a:r>
              <a:rPr lang="en-US" baseline="0" dirty="0" smtClean="0"/>
              <a:t> one</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28</a:t>
            </a:fld>
            <a:endParaRPr lang="en-US"/>
          </a:p>
        </p:txBody>
      </p:sp>
    </p:spTree>
    <p:extLst>
      <p:ext uri="{BB962C8B-B14F-4D97-AF65-F5344CB8AC3E}">
        <p14:creationId xmlns:p14="http://schemas.microsoft.com/office/powerpoint/2010/main" val="141459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30</a:t>
            </a:fld>
            <a:endParaRPr lang="en-US"/>
          </a:p>
        </p:txBody>
      </p:sp>
    </p:spTree>
    <p:extLst>
      <p:ext uri="{BB962C8B-B14F-4D97-AF65-F5344CB8AC3E}">
        <p14:creationId xmlns:p14="http://schemas.microsoft.com/office/powerpoint/2010/main" val="564145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To exploit this</a:t>
            </a:r>
            <a:r>
              <a:rPr lang="en-US" baseline="0" dirty="0" smtClean="0"/>
              <a:t> vulnerability </a:t>
            </a:r>
            <a:r>
              <a:rPr lang="en-US" dirty="0" smtClean="0"/>
              <a:t>An </a:t>
            </a:r>
            <a:r>
              <a:rPr lang="en-US" dirty="0" smtClean="0"/>
              <a:t>attacker could pre-create a symbolic link </a:t>
            </a:r>
            <a:r>
              <a:rPr lang="en-US" dirty="0" smtClean="0"/>
              <a:t>with</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name of log file as</a:t>
            </a:r>
            <a:r>
              <a:rPr lang="en-US" baseline="0" dirty="0" smtClean="0"/>
              <a:t> a </a:t>
            </a:r>
            <a:r>
              <a:rPr lang="en-US" dirty="0" smtClean="0"/>
              <a:t>Source file </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And the .</a:t>
            </a:r>
            <a:r>
              <a:rPr lang="en-US" dirty="0" err="1" smtClean="0"/>
              <a:t>bashrc</a:t>
            </a:r>
            <a:r>
              <a:rPr lang="en-US" dirty="0" smtClean="0"/>
              <a:t> </a:t>
            </a:r>
            <a:r>
              <a:rPr lang="en-US" dirty="0" smtClean="0"/>
              <a:t>file</a:t>
            </a:r>
            <a:r>
              <a:rPr lang="en-US" baseline="0" dirty="0" smtClean="0"/>
              <a:t> in the target user’s home </a:t>
            </a:r>
            <a:r>
              <a:rPr lang="en-US" baseline="0" dirty="0" smtClean="0"/>
              <a:t>directory </a:t>
            </a:r>
            <a:r>
              <a:rPr lang="en-US" dirty="0" smtClean="0"/>
              <a:t>as the target</a:t>
            </a:r>
            <a:r>
              <a:rPr lang="en-US" baseline="0" dirty="0" smtClean="0"/>
              <a:t> file</a:t>
            </a:r>
            <a:r>
              <a:rPr lang="en-US"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As a result, </a:t>
            </a:r>
            <a:r>
              <a:rPr lang="en-US" baseline="0" dirty="0" smtClean="0"/>
              <a:t>  </a:t>
            </a:r>
            <a:r>
              <a:rPr lang="en-US" dirty="0" smtClean="0"/>
              <a:t>When </a:t>
            </a:r>
            <a:r>
              <a:rPr lang="en-US" dirty="0" smtClean="0"/>
              <a:t>the victim application code uses the cli package and the log file /</a:t>
            </a:r>
            <a:r>
              <a:rPr lang="en-US" dirty="0" err="1" smtClean="0"/>
              <a:t>tmp</a:t>
            </a:r>
            <a:r>
              <a:rPr lang="en-US" dirty="0" smtClean="0"/>
              <a:t>/</a:t>
            </a:r>
            <a:r>
              <a:rPr lang="en-US" dirty="0" err="1" smtClean="0"/>
              <a:t>cli.app.log</a:t>
            </a:r>
            <a:r>
              <a:rPr lang="en-US" dirty="0" smtClean="0"/>
              <a:t> is generated, the .</a:t>
            </a:r>
            <a:r>
              <a:rPr lang="en-US" dirty="0" err="1" smtClean="0"/>
              <a:t>bashrc</a:t>
            </a:r>
            <a:r>
              <a:rPr lang="en-US" dirty="0" smtClean="0"/>
              <a:t> file in the application server’s home directory would be overwritten with contents of the log file.</a:t>
            </a: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31</a:t>
            </a:fld>
            <a:endParaRPr lang="en-US"/>
          </a:p>
        </p:txBody>
      </p:sp>
    </p:spTree>
    <p:extLst>
      <p:ext uri="{BB962C8B-B14F-4D97-AF65-F5344CB8AC3E}">
        <p14:creationId xmlns:p14="http://schemas.microsoft.com/office/powerpoint/2010/main" val="1042644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Another benefit of not writing to shared folders is that it prevents leaking file contents to other users on the host.</a:t>
            </a: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32</a:t>
            </a:fld>
            <a:endParaRPr lang="en-US"/>
          </a:p>
        </p:txBody>
      </p:sp>
    </p:spTree>
    <p:extLst>
      <p:ext uri="{BB962C8B-B14F-4D97-AF65-F5344CB8AC3E}">
        <p14:creationId xmlns:p14="http://schemas.microsoft.com/office/powerpoint/2010/main" val="285985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500 reusable packages</a:t>
            </a:r>
            <a:r>
              <a:rPr lang="en-US" baseline="0" dirty="0" smtClean="0"/>
              <a:t> getting added to the </a:t>
            </a:r>
            <a:r>
              <a:rPr lang="en-US" baseline="0" dirty="0" err="1" smtClean="0"/>
              <a:t>npm</a:t>
            </a:r>
            <a:r>
              <a:rPr lang="en-US" baseline="0" dirty="0" smtClean="0"/>
              <a:t> registry every day</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3</a:t>
            </a:fld>
            <a:endParaRPr lang="en-US"/>
          </a:p>
        </p:txBody>
      </p:sp>
    </p:spTree>
    <p:extLst>
      <p:ext uri="{BB962C8B-B14F-4D97-AF65-F5344CB8AC3E}">
        <p14:creationId xmlns:p14="http://schemas.microsoft.com/office/powerpoint/2010/main" val="202412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t>
            </a:r>
            <a:r>
              <a:rPr lang="en-US" dirty="0" smtClean="0"/>
              <a:t>/</a:t>
            </a:r>
            <a:r>
              <a:rPr lang="en-US" dirty="0" err="1" smtClean="0"/>
              <a:t>tmp</a:t>
            </a:r>
            <a:r>
              <a:rPr lang="en-US" dirty="0" smtClean="0"/>
              <a:t>/ is almost always set with world-readable permissions, this vulnerability might allow low-privilege users on the system to read the results of commands run via sync-exec under a higher-privilege user.</a:t>
            </a:r>
          </a:p>
          <a:p>
            <a:endParaRPr lang="en-US" dirty="0" smtClean="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33</a:t>
            </a:fld>
            <a:endParaRPr lang="en-US"/>
          </a:p>
        </p:txBody>
      </p:sp>
    </p:spTree>
    <p:extLst>
      <p:ext uri="{BB962C8B-B14F-4D97-AF65-F5344CB8AC3E}">
        <p14:creationId xmlns:p14="http://schemas.microsoft.com/office/powerpoint/2010/main" val="901834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to use a shared folder for writing </a:t>
            </a:r>
            <a:r>
              <a:rPr lang="en-US" dirty="0" err="1" smtClean="0"/>
              <a:t>nonsensitive</a:t>
            </a:r>
            <a:r>
              <a:rPr lang="en-US" dirty="0" smtClean="0"/>
              <a:t> data, avoid using predictable filenames. </a:t>
            </a:r>
          </a:p>
          <a:p>
            <a:endParaRPr lang="en-US" dirty="0" smtClean="0"/>
          </a:p>
          <a:p>
            <a:r>
              <a:rPr lang="en-US" dirty="0" smtClean="0"/>
              <a:t>3:54</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34</a:t>
            </a:fld>
            <a:endParaRPr lang="en-US"/>
          </a:p>
        </p:txBody>
      </p:sp>
    </p:spTree>
    <p:extLst>
      <p:ext uri="{BB962C8B-B14F-4D97-AF65-F5344CB8AC3E}">
        <p14:creationId xmlns:p14="http://schemas.microsoft.com/office/powerpoint/2010/main" val="285985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a:t>
            </a:r>
            <a:r>
              <a:rPr lang="en-US" dirty="0" smtClean="0"/>
              <a:t>very</a:t>
            </a:r>
            <a:r>
              <a:rPr lang="en-US" baseline="0" dirty="0" smtClean="0"/>
              <a:t> well </a:t>
            </a:r>
            <a:r>
              <a:rPr lang="en-US" dirty="0" smtClean="0"/>
              <a:t>applies to the coding mistakes that expose sensitive information. </a:t>
            </a:r>
            <a:r>
              <a:rPr lang="en-US" baseline="0" dirty="0" smtClean="0"/>
              <a:t> </a:t>
            </a:r>
            <a:r>
              <a:rPr lang="en-US" dirty="0" smtClean="0"/>
              <a:t>It </a:t>
            </a:r>
            <a:r>
              <a:rPr lang="en-US" dirty="0" smtClean="0"/>
              <a:t>could give valuable clues and data to attackers. </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36</a:t>
            </a:fld>
            <a:endParaRPr lang="en-US"/>
          </a:p>
        </p:txBody>
      </p:sp>
    </p:spTree>
    <p:extLst>
      <p:ext uri="{BB962C8B-B14F-4D97-AF65-F5344CB8AC3E}">
        <p14:creationId xmlns:p14="http://schemas.microsoft.com/office/powerpoint/2010/main" val="2872637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unintentionally or for convenience during the development phase, application-specific secrets end up at insecure places</a:t>
            </a:r>
            <a:r>
              <a:rPr lang="en-US" baseline="0" dirty="0" smtClean="0"/>
              <a:t> such as:</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38</a:t>
            </a:fld>
            <a:endParaRPr lang="en-US"/>
          </a:p>
        </p:txBody>
      </p:sp>
    </p:spTree>
    <p:extLst>
      <p:ext uri="{BB962C8B-B14F-4D97-AF65-F5344CB8AC3E}">
        <p14:creationId xmlns:p14="http://schemas.microsoft.com/office/powerpoint/2010/main" val="3096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vulnerability that was </a:t>
            </a:r>
            <a:r>
              <a:rPr lang="en-US" baseline="0" dirty="0" smtClean="0"/>
              <a:t>caused.</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39</a:t>
            </a:fld>
            <a:endParaRPr lang="en-US"/>
          </a:p>
        </p:txBody>
      </p:sp>
    </p:spTree>
    <p:extLst>
      <p:ext uri="{BB962C8B-B14F-4D97-AF65-F5344CB8AC3E}">
        <p14:creationId xmlns:p14="http://schemas.microsoft.com/office/powerpoint/2010/main" val="675361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vulnerability</a:t>
            </a:r>
            <a:r>
              <a:rPr lang="en-US" baseline="0" dirty="0" smtClean="0"/>
              <a:t>  that was caused by </a:t>
            </a:r>
            <a:r>
              <a:rPr lang="en-US" b="1" baseline="0" dirty="0" smtClean="0"/>
              <a:t>writing URLs in a log </a:t>
            </a:r>
            <a:r>
              <a:rPr lang="en-US" baseline="0" dirty="0" smtClean="0"/>
              <a:t>file </a:t>
            </a:r>
            <a:r>
              <a:rPr lang="en-US" b="0" baseline="0" dirty="0" smtClean="0"/>
              <a:t>that contained </a:t>
            </a:r>
            <a:r>
              <a:rPr lang="en-US" b="1" baseline="0" dirty="0" err="1" smtClean="0"/>
              <a:t>github</a:t>
            </a:r>
            <a:r>
              <a:rPr lang="en-US" b="1" baseline="0" dirty="0" smtClean="0"/>
              <a:t> authentication tokens</a:t>
            </a:r>
            <a:endParaRPr lang="en-US" b="1"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40</a:t>
            </a:fld>
            <a:endParaRPr lang="en-US"/>
          </a:p>
        </p:txBody>
      </p:sp>
    </p:spTree>
    <p:extLst>
      <p:ext uri="{BB962C8B-B14F-4D97-AF65-F5344CB8AC3E}">
        <p14:creationId xmlns:p14="http://schemas.microsoft.com/office/powerpoint/2010/main" val="1463143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which </a:t>
            </a:r>
            <a:r>
              <a:rPr lang="en-US" baseline="0" dirty="0" smtClean="0"/>
              <a:t>can be stolen when combined with a Cross Site Scripting attack</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41</a:t>
            </a:fld>
            <a:endParaRPr lang="en-US"/>
          </a:p>
        </p:txBody>
      </p:sp>
    </p:spTree>
    <p:extLst>
      <p:ext uri="{BB962C8B-B14F-4D97-AF65-F5344CB8AC3E}">
        <p14:creationId xmlns:p14="http://schemas.microsoft.com/office/powerpoint/2010/main" val="3014572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a:t>
            </a:r>
            <a:r>
              <a:rPr lang="en-US" baseline="0" dirty="0" smtClean="0"/>
              <a:t> of </a:t>
            </a:r>
            <a:r>
              <a:rPr lang="en-US" dirty="0" smtClean="0"/>
              <a:t>storing  Application secretes such as encryption keys  in code repositories, </a:t>
            </a:r>
          </a:p>
          <a:p>
            <a:pPr marL="171450" indent="-171450">
              <a:buFont typeface="Arial"/>
              <a:buChar char="•"/>
            </a:pPr>
            <a:r>
              <a:rPr lang="en-US" dirty="0" smtClean="0">
                <a:cs typeface="Calibri"/>
              </a:rPr>
              <a:t>store them securely using </a:t>
            </a:r>
            <a:r>
              <a:rPr lang="en-US" dirty="0" smtClean="0"/>
              <a:t>Hardware Security Module (HSM),</a:t>
            </a:r>
            <a:r>
              <a:rPr lang="en-US" dirty="0" smtClean="0">
                <a:cs typeface="Calibri"/>
              </a:rPr>
              <a:t> which is a</a:t>
            </a:r>
            <a:r>
              <a:rPr lang="en-US" baseline="0" dirty="0" smtClean="0">
                <a:cs typeface="Calibri"/>
              </a:rPr>
              <a:t> physical device that can be plugged in to a server</a:t>
            </a:r>
            <a:endParaRPr lang="en-US" dirty="0" smtClean="0">
              <a:cs typeface="Calibri"/>
            </a:endParaRPr>
          </a:p>
          <a:p>
            <a:pPr marL="171450" indent="-171450">
              <a:buFont typeface="Arial"/>
              <a:buChar char="•"/>
            </a:pPr>
            <a:r>
              <a:rPr lang="en-US" dirty="0" smtClean="0"/>
              <a:t>Or</a:t>
            </a:r>
            <a:r>
              <a:rPr lang="en-US" baseline="0" dirty="0" smtClean="0"/>
              <a:t> use cloud based </a:t>
            </a:r>
            <a:r>
              <a:rPr lang="en-US" dirty="0" smtClean="0"/>
              <a:t>Key Management Services such as Vault, </a:t>
            </a:r>
            <a:r>
              <a:rPr lang="en-US" dirty="0" smtClean="0">
                <a:cs typeface="Calibri"/>
              </a:rPr>
              <a:t>AWS, </a:t>
            </a:r>
            <a:r>
              <a:rPr lang="en-US" dirty="0" err="1" smtClean="0">
                <a:cs typeface="Calibri"/>
              </a:rPr>
              <a:t>AZure</a:t>
            </a:r>
            <a:r>
              <a:rPr lang="en-US" dirty="0" smtClean="0">
                <a:cs typeface="Calibri"/>
              </a:rPr>
              <a:t>, or Google Cloud.</a:t>
            </a:r>
          </a:p>
          <a:p>
            <a:endParaRPr lang="en-US" dirty="0" smtClean="0">
              <a:cs typeface="Calibri"/>
            </a:endParaRPr>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42</a:t>
            </a:fld>
            <a:endParaRPr lang="en-US"/>
          </a:p>
        </p:txBody>
      </p:sp>
    </p:spTree>
    <p:extLst>
      <p:ext uri="{BB962C8B-B14F-4D97-AF65-F5344CB8AC3E}">
        <p14:creationId xmlns:p14="http://schemas.microsoft.com/office/powerpoint/2010/main" val="972806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Mask any sensitive data before it appears in the log files. Mask</a:t>
            </a:r>
            <a:r>
              <a:rPr lang="en-US" dirty="0" smtClean="0">
                <a:cs typeface="Calibri"/>
              </a:rPr>
              <a:t> values means  partially replacing characters in the sensitive value with random characters. </a:t>
            </a:r>
          </a:p>
          <a:p>
            <a:r>
              <a:rPr lang="en-US" dirty="0" smtClean="0"/>
              <a:t>There are Node packages that can help with masking</a:t>
            </a:r>
            <a:r>
              <a:rPr lang="en-US" dirty="0" smtClean="0">
                <a:cs typeface="Calibri"/>
              </a:rPr>
              <a:t>.</a:t>
            </a:r>
          </a:p>
          <a:p>
            <a:endParaRPr lang="en-US" dirty="0" smtClean="0">
              <a:cs typeface="Calibri"/>
            </a:endParaRPr>
          </a:p>
          <a:p>
            <a:r>
              <a:rPr lang="en-US" dirty="0" smtClean="0">
                <a:cs typeface="Calibri"/>
              </a:rPr>
              <a:t>Ensure that masking is done before a value appears in the log. This may sounds obvious, but we have recently witnessed incidents with twitter and </a:t>
            </a:r>
            <a:r>
              <a:rPr lang="en-US" dirty="0" err="1" smtClean="0">
                <a:cs typeface="Calibri"/>
              </a:rPr>
              <a:t>Github</a:t>
            </a:r>
            <a:r>
              <a:rPr lang="en-US" dirty="0" smtClean="0">
                <a:cs typeface="Calibri"/>
              </a:rPr>
              <a:t>, in which passwords were added to logs before they were masked. </a:t>
            </a: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43</a:t>
            </a:fld>
            <a:endParaRPr lang="en-US"/>
          </a:p>
        </p:txBody>
      </p:sp>
    </p:spTree>
    <p:extLst>
      <p:ext uri="{BB962C8B-B14F-4D97-AF65-F5344CB8AC3E}">
        <p14:creationId xmlns:p14="http://schemas.microsoft.com/office/powerpoint/2010/main" val="972806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by </a:t>
            </a:r>
            <a:r>
              <a:rPr lang="en-US" b="1" dirty="0" smtClean="0"/>
              <a:t>setting the validity time field </a:t>
            </a:r>
            <a:r>
              <a:rPr lang="en-US" dirty="0" smtClean="0"/>
              <a:t>within the protected part of the token. </a:t>
            </a:r>
          </a:p>
          <a:p>
            <a:endParaRPr lang="en-US" dirty="0" smtClean="0"/>
          </a:p>
          <a:p>
            <a:r>
              <a:rPr lang="en-US" dirty="0" smtClean="0"/>
              <a:t>3:10</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44</a:t>
            </a:fld>
            <a:endParaRPr lang="en-US"/>
          </a:p>
        </p:txBody>
      </p:sp>
    </p:spTree>
    <p:extLst>
      <p:ext uri="{BB962C8B-B14F-4D97-AF65-F5344CB8AC3E}">
        <p14:creationId xmlns:p14="http://schemas.microsoft.com/office/powerpoint/2010/main" val="972806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close to 700 thousand </a:t>
            </a:r>
            <a:r>
              <a:rPr lang="en-US" baseline="0" dirty="0" err="1" smtClean="0"/>
              <a:t>packageson</a:t>
            </a:r>
            <a:r>
              <a:rPr lang="en-US" baseline="0" dirty="0" smtClean="0"/>
              <a:t> the world’s largest package registry</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4</a:t>
            </a:fld>
            <a:endParaRPr lang="en-US"/>
          </a:p>
        </p:txBody>
      </p:sp>
    </p:spTree>
    <p:extLst>
      <p:ext uri="{BB962C8B-B14F-4D97-AF65-F5344CB8AC3E}">
        <p14:creationId xmlns:p14="http://schemas.microsoft.com/office/powerpoint/2010/main" val="2218350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cs typeface="Calibri"/>
              </a:rPr>
              <a:t>Even if not exposed directly, an attacker can guess application-specific secret values if they are weak and predictable.</a:t>
            </a: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45</a:t>
            </a:fld>
            <a:endParaRPr lang="en-US"/>
          </a:p>
        </p:txBody>
      </p:sp>
    </p:spTree>
    <p:extLst>
      <p:ext uri="{BB962C8B-B14F-4D97-AF65-F5344CB8AC3E}">
        <p14:creationId xmlns:p14="http://schemas.microsoft.com/office/powerpoint/2010/main" val="15632832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46</a:t>
            </a:fld>
            <a:endParaRPr lang="en-US"/>
          </a:p>
        </p:txBody>
      </p:sp>
    </p:spTree>
    <p:extLst>
      <p:ext uri="{BB962C8B-B14F-4D97-AF65-F5344CB8AC3E}">
        <p14:creationId xmlns:p14="http://schemas.microsoft.com/office/powerpoint/2010/main" val="721885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47</a:t>
            </a:fld>
            <a:endParaRPr lang="en-US"/>
          </a:p>
        </p:txBody>
      </p:sp>
    </p:spTree>
    <p:extLst>
      <p:ext uri="{BB962C8B-B14F-4D97-AF65-F5344CB8AC3E}">
        <p14:creationId xmlns:p14="http://schemas.microsoft.com/office/powerpoint/2010/main" val="3439939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takes two arguments:</a:t>
            </a:r>
            <a:r>
              <a:rPr lang="en-US" baseline="0" dirty="0" smtClean="0"/>
              <a:t> </a:t>
            </a:r>
            <a:r>
              <a:rPr lang="en-US" dirty="0" smtClean="0"/>
              <a:t>number of bytes to generate (e.g., 256) and a callback with a Buffer instance to contain the generated bytes</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49</a:t>
            </a:fld>
            <a:endParaRPr lang="en-US"/>
          </a:p>
        </p:txBody>
      </p:sp>
    </p:spTree>
    <p:extLst>
      <p:ext uri="{BB962C8B-B14F-4D97-AF65-F5344CB8AC3E}">
        <p14:creationId xmlns:p14="http://schemas.microsoft.com/office/powerpoint/2010/main" val="7218852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in the  callback you can use the random value in the buffer by using </a:t>
            </a:r>
            <a:r>
              <a:rPr lang="en-US" baseline="0" dirty="0" err="1" smtClean="0"/>
              <a:t>toString</a:t>
            </a:r>
            <a:r>
              <a:rPr lang="en-US" baseline="0" dirty="0" smtClean="0"/>
              <a:t> method on it</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50</a:t>
            </a:fld>
            <a:endParaRPr lang="en-US"/>
          </a:p>
        </p:txBody>
      </p:sp>
    </p:spTree>
    <p:extLst>
      <p:ext uri="{BB962C8B-B14F-4D97-AF65-F5344CB8AC3E}">
        <p14:creationId xmlns:p14="http://schemas.microsoft.com/office/powerpoint/2010/main" val="721885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fail</a:t>
            </a:r>
            <a:r>
              <a:rPr lang="en-US" dirty="0" smtClean="0"/>
              <a:t>-first string comparison</a:t>
            </a:r>
            <a:r>
              <a:rPr lang="en-US" baseline="0" dirty="0" smtClean="0"/>
              <a:t> </a:t>
            </a:r>
            <a:r>
              <a:rPr lang="en-US" dirty="0" smtClean="0"/>
              <a:t>is </a:t>
            </a:r>
            <a:r>
              <a:rPr lang="en-US" dirty="0" smtClean="0"/>
              <a:t>comparing one character at a time, and stopping when a character differs.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Thus, the execution time of a comparison operation is not constant, but instead varies depending on string values.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Even though minuscule, this time difference can enable an attacker to guess the secret value being compared one character at a time.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52</a:t>
            </a:fld>
            <a:endParaRPr lang="en-US"/>
          </a:p>
        </p:txBody>
      </p:sp>
    </p:spTree>
    <p:extLst>
      <p:ext uri="{BB962C8B-B14F-4D97-AF65-F5344CB8AC3E}">
        <p14:creationId xmlns:p14="http://schemas.microsoft.com/office/powerpoint/2010/main" val="7218852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a:t>
            </a:r>
            <a:r>
              <a:rPr lang="en-US" baseline="0" dirty="0" smtClean="0"/>
              <a:t>e is a advisory cause in the </a:t>
            </a:r>
            <a:r>
              <a:rPr lang="en-US" baseline="0" dirty="0" err="1" smtClean="0"/>
              <a:t>csrf</a:t>
            </a:r>
            <a:r>
              <a:rPr lang="en-US" baseline="0" dirty="0" smtClean="0"/>
              <a:t>-lite package that used string comparison operators to validate </a:t>
            </a:r>
            <a:r>
              <a:rPr lang="en-US" baseline="0" dirty="0" err="1" smtClean="0"/>
              <a:t>csrf</a:t>
            </a:r>
            <a:r>
              <a:rPr lang="en-US" baseline="0" dirty="0" smtClean="0"/>
              <a:t> tokens</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53</a:t>
            </a:fld>
            <a:endParaRPr lang="en-US"/>
          </a:p>
        </p:txBody>
      </p:sp>
    </p:spTree>
    <p:extLst>
      <p:ext uri="{BB962C8B-B14F-4D97-AF65-F5344CB8AC3E}">
        <p14:creationId xmlns:p14="http://schemas.microsoft.com/office/powerpoint/2010/main" val="38404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a:t>
            </a:r>
            <a:r>
              <a:rPr lang="en-US" baseline="0" dirty="0" smtClean="0"/>
              <a:t> related vulnerability that is not directly caused by using string comparison operator but  had a fail-fast logic for key comparison</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54</a:t>
            </a:fld>
            <a:endParaRPr lang="en-US"/>
          </a:p>
        </p:txBody>
      </p:sp>
    </p:spTree>
    <p:extLst>
      <p:ext uri="{BB962C8B-B14F-4D97-AF65-F5344CB8AC3E}">
        <p14:creationId xmlns:p14="http://schemas.microsoft.com/office/powerpoint/2010/main" val="29508074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didn't</a:t>
            </a:r>
            <a:r>
              <a:rPr lang="uk-UA" dirty="0" smtClean="0"/>
              <a:t>’</a:t>
            </a:r>
            <a:r>
              <a:rPr lang="en-US" dirty="0" smtClean="0"/>
              <a:t>t</a:t>
            </a:r>
            <a:r>
              <a:rPr lang="en-US" baseline="0" dirty="0" smtClean="0"/>
              <a:t> use the JavaScript comparison operators but using a fast failing iterator </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55</a:t>
            </a:fld>
            <a:endParaRPr lang="en-US"/>
          </a:p>
        </p:txBody>
      </p:sp>
    </p:spTree>
    <p:extLst>
      <p:ext uri="{BB962C8B-B14F-4D97-AF65-F5344CB8AC3E}">
        <p14:creationId xmlns:p14="http://schemas.microsoft.com/office/powerpoint/2010/main" val="2950807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may guess, there are nod</a:t>
            </a:r>
            <a:r>
              <a:rPr lang="en-US" baseline="0" dirty="0" smtClean="0"/>
              <a:t>e packages for this purpose. </a:t>
            </a:r>
            <a:endParaRPr lang="en-US" baseline="0" dirty="0" smtClean="0"/>
          </a:p>
          <a:p>
            <a:endParaRPr lang="en-US" baseline="0" dirty="0" smtClean="0"/>
          </a:p>
          <a:p>
            <a:r>
              <a:rPr lang="en-US" baseline="0" dirty="0" smtClean="0"/>
              <a:t>But just for reference, here is a </a:t>
            </a:r>
            <a:r>
              <a:rPr lang="en-US" dirty="0" smtClean="0"/>
              <a:t>code example that shows a way to do a comparison of two </a:t>
            </a:r>
            <a:r>
              <a:rPr lang="en-US" b="1" dirty="0" smtClean="0"/>
              <a:t>valid</a:t>
            </a:r>
            <a:r>
              <a:rPr lang="en-US" dirty="0" smtClean="0"/>
              <a:t> string inputs </a:t>
            </a:r>
            <a:r>
              <a:rPr lang="en-US" dirty="0" smtClean="0"/>
              <a:t>by looping through it</a:t>
            </a:r>
            <a:r>
              <a:rPr lang="en-US" baseline="0" dirty="0" smtClean="0"/>
              <a:t> and </a:t>
            </a:r>
            <a:r>
              <a:rPr lang="en-US" dirty="0" smtClean="0"/>
              <a:t> </a:t>
            </a:r>
            <a:r>
              <a:rPr lang="en-US" dirty="0" smtClean="0"/>
              <a:t>applying an XOR operator </a:t>
            </a:r>
            <a:endParaRPr lang="en-US" dirty="0" smtClean="0"/>
          </a:p>
          <a:p>
            <a:r>
              <a:rPr lang="en-US" baseline="0" dirty="0" smtClean="0"/>
              <a:t>It then </a:t>
            </a:r>
            <a:r>
              <a:rPr lang="en-US" dirty="0" smtClean="0"/>
              <a:t>checks </a:t>
            </a:r>
            <a:r>
              <a:rPr lang="en-US" dirty="0" smtClean="0"/>
              <a:t>whether the final result is zero.</a:t>
            </a:r>
          </a:p>
          <a:p>
            <a:endParaRPr lang="en-US" dirty="0" smtClean="0"/>
          </a:p>
          <a:p>
            <a:r>
              <a:rPr lang="en-US" dirty="0" smtClean="0"/>
              <a:t>4:00</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57</a:t>
            </a:fld>
            <a:endParaRPr lang="en-US"/>
          </a:p>
        </p:txBody>
      </p:sp>
    </p:spTree>
    <p:extLst>
      <p:ext uri="{BB962C8B-B14F-4D97-AF65-F5344CB8AC3E}">
        <p14:creationId xmlns:p14="http://schemas.microsoft.com/office/powerpoint/2010/main" val="251004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cs typeface="Calibri"/>
              </a:rPr>
              <a:t>88 Node package Security Disclosures on </a:t>
            </a:r>
            <a:r>
              <a:rPr lang="en-US" dirty="0" err="1" smtClean="0">
                <a:cs typeface="Calibri"/>
              </a:rPr>
              <a:t>HackerOne</a:t>
            </a:r>
            <a:endParaRPr lang="en-US" dirty="0" smtClean="0">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5</a:t>
            </a:fld>
            <a:endParaRPr lang="en-US"/>
          </a:p>
        </p:txBody>
      </p:sp>
    </p:spTree>
    <p:extLst>
      <p:ext uri="{BB962C8B-B14F-4D97-AF65-F5344CB8AC3E}">
        <p14:creationId xmlns:p14="http://schemas.microsoft.com/office/powerpoint/2010/main" val="2966798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cs typeface="Calibri"/>
              </a:rPr>
              <a:t>Another</a:t>
            </a:r>
            <a:r>
              <a:rPr lang="en-US" baseline="0" dirty="0" smtClean="0">
                <a:cs typeface="Calibri"/>
              </a:rPr>
              <a:t> way by which sensitive data gets exposed is by </a:t>
            </a:r>
            <a:r>
              <a:rPr lang="en-US" baseline="0" dirty="0" smtClean="0">
                <a:cs typeface="Calibri"/>
              </a:rPr>
              <a:t>Remote Memory </a:t>
            </a:r>
            <a:r>
              <a:rPr lang="en-US" baseline="0" dirty="0" smtClean="0">
                <a:cs typeface="Calibri"/>
              </a:rPr>
              <a:t>Exposure. This vulnerability is very commonplace in Node packages using Buffer class</a:t>
            </a:r>
            <a:endParaRPr lang="en-US" dirty="0" smtClean="0">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58</a:t>
            </a:fld>
            <a:endParaRPr lang="en-US"/>
          </a:p>
        </p:txBody>
      </p:sp>
    </p:spTree>
    <p:extLst>
      <p:ext uri="{BB962C8B-B14F-4D97-AF65-F5344CB8AC3E}">
        <p14:creationId xmlns:p14="http://schemas.microsoft.com/office/powerpoint/2010/main" val="10171864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59</a:t>
            </a:fld>
            <a:endParaRPr lang="en-US"/>
          </a:p>
        </p:txBody>
      </p:sp>
    </p:spTree>
    <p:extLst>
      <p:ext uri="{BB962C8B-B14F-4D97-AF65-F5344CB8AC3E}">
        <p14:creationId xmlns:p14="http://schemas.microsoft.com/office/powerpoint/2010/main" val="3212296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default behavior caused widespread vulnerabilities in Node packages, </a:t>
            </a:r>
            <a:r>
              <a:rPr lang="en-US" dirty="0" smtClean="0"/>
              <a:t>Here</a:t>
            </a:r>
            <a:r>
              <a:rPr lang="en-US" baseline="0" dirty="0" smtClean="0"/>
              <a:t> are some examples</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60</a:t>
            </a:fld>
            <a:endParaRPr lang="en-US"/>
          </a:p>
        </p:txBody>
      </p:sp>
    </p:spTree>
    <p:extLst>
      <p:ext uri="{BB962C8B-B14F-4D97-AF65-F5344CB8AC3E}">
        <p14:creationId xmlns:p14="http://schemas.microsoft.com/office/powerpoint/2010/main" val="3212296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63</a:t>
            </a:fld>
            <a:endParaRPr lang="en-US"/>
          </a:p>
        </p:txBody>
      </p:sp>
    </p:spTree>
    <p:extLst>
      <p:ext uri="{BB962C8B-B14F-4D97-AF65-F5344CB8AC3E}">
        <p14:creationId xmlns:p14="http://schemas.microsoft.com/office/powerpoint/2010/main" val="8565551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Node 8 and above the Buffer constructor that takes number as argument is fixed, </a:t>
            </a:r>
            <a:r>
              <a:rPr lang="en-US" baseline="0" dirty="0" smtClean="0"/>
              <a:t>it returns a buffer instance filled with zeros, but </a:t>
            </a:r>
            <a:r>
              <a:rPr lang="en-US" baseline="0" dirty="0" smtClean="0"/>
              <a:t>it is deprecated.</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64</a:t>
            </a:fld>
            <a:endParaRPr lang="en-US"/>
          </a:p>
        </p:txBody>
      </p:sp>
    </p:spTree>
    <p:extLst>
      <p:ext uri="{BB962C8B-B14F-4D97-AF65-F5344CB8AC3E}">
        <p14:creationId xmlns:p14="http://schemas.microsoft.com/office/powerpoint/2010/main" val="33467981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cs typeface="Calibri"/>
              </a:rPr>
              <a:t>This  is a</a:t>
            </a:r>
            <a:r>
              <a:rPr lang="en-US" baseline="0" dirty="0" smtClean="0">
                <a:cs typeface="Calibri"/>
              </a:rPr>
              <a:t> very wide spread </a:t>
            </a:r>
            <a:r>
              <a:rPr lang="en-US" dirty="0" smtClean="0">
                <a:cs typeface="Calibri"/>
              </a:rPr>
              <a:t>vulnerability and often found in the Node packages that download native binaries written in C/C++ to perform resource-intensive operations.</a:t>
            </a: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65</a:t>
            </a:fld>
            <a:endParaRPr lang="en-US"/>
          </a:p>
        </p:txBody>
      </p:sp>
    </p:spTree>
    <p:extLst>
      <p:ext uri="{BB962C8B-B14F-4D97-AF65-F5344CB8AC3E}">
        <p14:creationId xmlns:p14="http://schemas.microsoft.com/office/powerpoint/2010/main" val="1213210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66</a:t>
            </a:fld>
            <a:endParaRPr lang="en-US"/>
          </a:p>
        </p:txBody>
      </p:sp>
    </p:spTree>
    <p:extLst>
      <p:ext uri="{BB962C8B-B14F-4D97-AF65-F5344CB8AC3E}">
        <p14:creationId xmlns:p14="http://schemas.microsoft.com/office/powerpoint/2010/main" val="3361650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 attacker can exploit an insecure connection by secretly intercepting and altering the communication</a:t>
            </a:r>
            <a:r>
              <a:rPr lang="en-US" dirty="0" smtClean="0">
                <a:cs typeface="Calibri"/>
              </a:rPr>
              <a:t>, which is also known as the </a:t>
            </a:r>
            <a:r>
              <a:rPr lang="en-US" dirty="0" err="1" smtClean="0">
                <a:cs typeface="Calibri"/>
              </a:rPr>
              <a:t>MitM</a:t>
            </a:r>
            <a:r>
              <a:rPr lang="en-US" dirty="0" smtClean="0">
                <a:cs typeface="Calibri"/>
              </a:rPr>
              <a:t> Attack.</a:t>
            </a:r>
          </a:p>
          <a:p>
            <a:endParaRPr lang="en-US" dirty="0" smtClean="0"/>
          </a:p>
          <a:p>
            <a:r>
              <a:rPr lang="en-US" dirty="0" smtClean="0"/>
              <a:t>The attacker can swap out the requested binary with a malicious version while the binary files are being downloaded over HTTP. </a:t>
            </a:r>
            <a:endParaRPr lang="en-US" dirty="0" smtClean="0">
              <a:cs typeface="Calibri"/>
            </a:endParaRPr>
          </a:p>
          <a:p>
            <a:endParaRPr lang="en-US" dirty="0" smtClean="0"/>
          </a:p>
          <a:p>
            <a:r>
              <a:rPr lang="en-US" dirty="0" smtClean="0"/>
              <a:t>The attacker-controlled binary can then facilitate Remote Code Execution on the victim’s machine.</a:t>
            </a:r>
            <a:endParaRPr lang="en-US" dirty="0" smtClean="0">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67</a:t>
            </a:fld>
            <a:endParaRPr lang="en-US"/>
          </a:p>
        </p:txBody>
      </p:sp>
    </p:spTree>
    <p:extLst>
      <p:ext uri="{BB962C8B-B14F-4D97-AF65-F5344CB8AC3E}">
        <p14:creationId xmlns:p14="http://schemas.microsoft.com/office/powerpoint/2010/main" val="3361650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as part of an environment variable or a .</a:t>
            </a:r>
            <a:r>
              <a:rPr lang="en-US" dirty="0" err="1" smtClean="0"/>
              <a:t>npmrc</a:t>
            </a:r>
            <a:r>
              <a:rPr lang="en-US" dirty="0" smtClean="0"/>
              <a:t> configuration parameter.</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68</a:t>
            </a:fld>
            <a:endParaRPr lang="en-US"/>
          </a:p>
        </p:txBody>
      </p:sp>
    </p:spTree>
    <p:extLst>
      <p:ext uri="{BB962C8B-B14F-4D97-AF65-F5344CB8AC3E}">
        <p14:creationId xmlns:p14="http://schemas.microsoft.com/office/powerpoint/2010/main" val="22596137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Denial-of-Service (DoS) attacks are the most disastrous. When successful, an attacker can prevent all legitimate users from accessing the service</a:t>
            </a:r>
            <a:r>
              <a:rPr lang="en-US" dirty="0" smtClean="0">
                <a:cs typeface="Calibri"/>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cs typeface="Calibri"/>
            </a:endParaRPr>
          </a:p>
          <a:p>
            <a:r>
              <a:rPr lang="en-US" dirty="0" smtClean="0">
                <a:cs typeface="Calibri"/>
              </a:rPr>
              <a:t>We can find </a:t>
            </a:r>
            <a:r>
              <a:rPr lang="en-US" dirty="0" smtClean="0">
                <a:cs typeface="Calibri"/>
              </a:rPr>
              <a:t>three</a:t>
            </a:r>
            <a:r>
              <a:rPr lang="en-US" baseline="0" dirty="0" smtClean="0">
                <a:cs typeface="Calibri"/>
              </a:rPr>
              <a:t> </a:t>
            </a:r>
            <a:r>
              <a:rPr lang="en-US" dirty="0" smtClean="0">
                <a:cs typeface="Calibri"/>
              </a:rPr>
              <a:t>patterns</a:t>
            </a:r>
            <a:r>
              <a:rPr lang="en-US" dirty="0" smtClean="0">
                <a:cs typeface="Calibri"/>
              </a:rPr>
              <a:t> by which DoS vulnerabilities are manifested in Node packages. </a:t>
            </a:r>
          </a:p>
          <a:p>
            <a:r>
              <a:rPr lang="en-US" dirty="0" smtClean="0">
                <a:cs typeface="Calibri"/>
              </a:rPr>
              <a:t/>
            </a:r>
            <a:br>
              <a:rPr lang="en-US" dirty="0" smtClean="0">
                <a:cs typeface="Calibri"/>
              </a:rPr>
            </a:b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69</a:t>
            </a:fld>
            <a:endParaRPr lang="en-US"/>
          </a:p>
        </p:txBody>
      </p:sp>
    </p:spTree>
    <p:extLst>
      <p:ext uri="{BB962C8B-B14F-4D97-AF65-F5344CB8AC3E}">
        <p14:creationId xmlns:p14="http://schemas.microsoft.com/office/powerpoint/2010/main" val="1024670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cs typeface="Calibri"/>
              </a:rPr>
              <a:t>598 Node Package vulnerabilities reported by the Node Security Project </a:t>
            </a: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6</a:t>
            </a:fld>
            <a:endParaRPr lang="en-US"/>
          </a:p>
        </p:txBody>
      </p:sp>
    </p:spTree>
    <p:extLst>
      <p:ext uri="{BB962C8B-B14F-4D97-AF65-F5344CB8AC3E}">
        <p14:creationId xmlns:p14="http://schemas.microsoft.com/office/powerpoint/2010/main" val="32954673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70</a:t>
            </a:fld>
            <a:endParaRPr lang="en-US"/>
          </a:p>
        </p:txBody>
      </p:sp>
    </p:spTree>
    <p:extLst>
      <p:ext uri="{BB962C8B-B14F-4D97-AF65-F5344CB8AC3E}">
        <p14:creationId xmlns:p14="http://schemas.microsoft.com/office/powerpoint/2010/main" val="1024670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Calibri"/>
              </a:rPr>
              <a:t>The</a:t>
            </a:r>
            <a:r>
              <a:rPr lang="en-US" baseline="0" dirty="0" smtClean="0">
                <a:cs typeface="Calibri"/>
              </a:rPr>
              <a:t> first mechanism is by exhausting system  resources such as CPU, memory, disk space </a:t>
            </a:r>
            <a:r>
              <a:rPr lang="en-US" b="1" baseline="0" dirty="0" smtClean="0">
                <a:cs typeface="Calibri"/>
              </a:rPr>
              <a:t>by sending large payloads</a:t>
            </a:r>
            <a:endParaRPr lang="en-US" b="1" dirty="0" smtClean="0">
              <a:cs typeface="Calibri"/>
            </a:endParaRPr>
          </a:p>
          <a:p>
            <a:endParaRPr lang="en-US" dirty="0" smtClean="0">
              <a:cs typeface="Calibri"/>
            </a:endParaRPr>
          </a:p>
          <a:p>
            <a:r>
              <a:rPr lang="en-US" dirty="0" smtClean="0">
                <a:cs typeface="Calibri"/>
              </a:rPr>
              <a:t>Lets</a:t>
            </a:r>
            <a:r>
              <a:rPr lang="en-US" baseline="0" dirty="0" smtClean="0">
                <a:cs typeface="Calibri"/>
              </a:rPr>
              <a:t> see some examples</a:t>
            </a:r>
            <a:endParaRPr lang="en-US" dirty="0" smtClean="0">
              <a:cs typeface="Calibri"/>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71</a:t>
            </a:fld>
            <a:endParaRPr lang="en-US"/>
          </a:p>
        </p:txBody>
      </p:sp>
    </p:spTree>
    <p:extLst>
      <p:ext uri="{BB962C8B-B14F-4D97-AF65-F5344CB8AC3E}">
        <p14:creationId xmlns:p14="http://schemas.microsoft.com/office/powerpoint/2010/main" val="1230723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72</a:t>
            </a:fld>
            <a:endParaRPr lang="en-US"/>
          </a:p>
        </p:txBody>
      </p:sp>
    </p:spTree>
    <p:extLst>
      <p:ext uri="{BB962C8B-B14F-4D97-AF65-F5344CB8AC3E}">
        <p14:creationId xmlns:p14="http://schemas.microsoft.com/office/powerpoint/2010/main" val="3829420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 example of DoS advisory that was caused</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73</a:t>
            </a:fld>
            <a:endParaRPr lang="en-US" dirty="0"/>
          </a:p>
        </p:txBody>
      </p:sp>
    </p:spTree>
    <p:extLst>
      <p:ext uri="{BB962C8B-B14F-4D97-AF65-F5344CB8AC3E}">
        <p14:creationId xmlns:p14="http://schemas.microsoft.com/office/powerpoint/2010/main" val="40769870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as an input, if an attacker specifies a very high index value in query string, it attempts to creates an array of that size of runs out of memory</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75</a:t>
            </a:fld>
            <a:endParaRPr lang="en-US"/>
          </a:p>
        </p:txBody>
      </p:sp>
    </p:spTree>
    <p:extLst>
      <p:ext uri="{BB962C8B-B14F-4D97-AF65-F5344CB8AC3E}">
        <p14:creationId xmlns:p14="http://schemas.microsoft.com/office/powerpoint/2010/main" val="20977218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pattern</a:t>
            </a:r>
            <a:r>
              <a:rPr lang="en-US" baseline="0" dirty="0" smtClean="0"/>
              <a:t> is opposite of earlier one. Instead of sending large payloads</a:t>
            </a:r>
            <a:r>
              <a:rPr lang="en-US" dirty="0" smtClean="0"/>
              <a:t> an attacker</a:t>
            </a:r>
            <a:r>
              <a:rPr lang="en-US" baseline="0" dirty="0" smtClean="0"/>
              <a:t> can exploit it by sending a small but specially crafted input targeting the event loop</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77</a:t>
            </a:fld>
            <a:endParaRPr lang="en-US"/>
          </a:p>
        </p:txBody>
      </p:sp>
    </p:spTree>
    <p:extLst>
      <p:ext uri="{BB962C8B-B14F-4D97-AF65-F5344CB8AC3E}">
        <p14:creationId xmlns:p14="http://schemas.microsoft.com/office/powerpoint/2010/main" val="12710794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Article</a:t>
            </a:r>
            <a:r>
              <a:rPr lang="en-US" baseline="0" dirty="0" smtClean="0"/>
              <a:t> – don</a:t>
            </a:r>
            <a:r>
              <a:rPr lang="uk-UA" baseline="0" dirty="0" smtClean="0"/>
              <a:t>’</a:t>
            </a:r>
            <a:r>
              <a:rPr lang="en-US" baseline="0" dirty="0" smtClean="0"/>
              <a:t>t block the event loop</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78</a:t>
            </a:fld>
            <a:endParaRPr lang="en-US"/>
          </a:p>
        </p:txBody>
      </p:sp>
    </p:spTree>
    <p:extLst>
      <p:ext uri="{BB962C8B-B14F-4D97-AF65-F5344CB8AC3E}">
        <p14:creationId xmlns:p14="http://schemas.microsoft.com/office/powerpoint/2010/main" val="37918937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79</a:t>
            </a:fld>
            <a:endParaRPr lang="en-US"/>
          </a:p>
        </p:txBody>
      </p:sp>
    </p:spTree>
    <p:extLst>
      <p:ext uri="{BB962C8B-B14F-4D97-AF65-F5344CB8AC3E}">
        <p14:creationId xmlns:p14="http://schemas.microsoft.com/office/powerpoint/2010/main" val="37918937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80</a:t>
            </a:fld>
            <a:endParaRPr lang="en-US"/>
          </a:p>
        </p:txBody>
      </p:sp>
    </p:spTree>
    <p:extLst>
      <p:ext uri="{BB962C8B-B14F-4D97-AF65-F5344CB8AC3E}">
        <p14:creationId xmlns:p14="http://schemas.microsoft.com/office/powerpoint/2010/main" val="3791893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81</a:t>
            </a:fld>
            <a:endParaRPr lang="en-US"/>
          </a:p>
        </p:txBody>
      </p:sp>
    </p:spTree>
    <p:extLst>
      <p:ext uri="{BB962C8B-B14F-4D97-AF65-F5344CB8AC3E}">
        <p14:creationId xmlns:p14="http://schemas.microsoft.com/office/powerpoint/2010/main" val="379189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Calibri"/>
              </a:rPr>
              <a:t>Over Thousand Node package Advisories reported by </a:t>
            </a:r>
            <a:r>
              <a:rPr lang="en-US" dirty="0" err="1" smtClean="0">
                <a:cs typeface="Calibri"/>
              </a:rPr>
              <a:t>Snyk</a:t>
            </a:r>
            <a:r>
              <a:rPr lang="en-US" dirty="0" smtClean="0">
                <a:cs typeface="Calibri"/>
              </a:rPr>
              <a:t>.</a:t>
            </a:r>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7</a:t>
            </a:fld>
            <a:endParaRPr lang="en-US"/>
          </a:p>
        </p:txBody>
      </p:sp>
    </p:spTree>
    <p:extLst>
      <p:ext uri="{BB962C8B-B14F-4D97-AF65-F5344CB8AC3E}">
        <p14:creationId xmlns:p14="http://schemas.microsoft.com/office/powerpoint/2010/main" val="15536213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 additional comma</a:t>
            </a:r>
            <a:r>
              <a:rPr lang="en-US" baseline="0" dirty="0" smtClean="0"/>
              <a:t> in a user input.</a:t>
            </a:r>
          </a:p>
          <a:p>
            <a:r>
              <a:rPr lang="en-US" baseline="0" dirty="0" smtClean="0"/>
              <a:t>How powerful attack vector this is for an attacker.. No need to </a:t>
            </a:r>
            <a:r>
              <a:rPr lang="en-US" baseline="0" dirty="0" err="1" smtClean="0"/>
              <a:t>constrcut</a:t>
            </a:r>
            <a:r>
              <a:rPr lang="en-US" baseline="0" dirty="0" smtClean="0"/>
              <a:t> and upload huge payloads</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84</a:t>
            </a:fld>
            <a:endParaRPr lang="en-US"/>
          </a:p>
        </p:txBody>
      </p:sp>
    </p:spTree>
    <p:extLst>
      <p:ext uri="{BB962C8B-B14F-4D97-AF65-F5344CB8AC3E}">
        <p14:creationId xmlns:p14="http://schemas.microsoft.com/office/powerpoint/2010/main" val="2182807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another commonly found</a:t>
            </a:r>
            <a:r>
              <a:rPr lang="en-US" baseline="0" dirty="0" smtClean="0"/>
              <a:t> </a:t>
            </a:r>
            <a:r>
              <a:rPr lang="en-US" dirty="0" smtClean="0"/>
              <a:t>reason </a:t>
            </a:r>
            <a:r>
              <a:rPr lang="en-US" baseline="0" dirty="0" smtClean="0"/>
              <a:t>for Denial of Service Attack is unhandled exceptions</a:t>
            </a: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85</a:t>
            </a:fld>
            <a:endParaRPr lang="en-US"/>
          </a:p>
        </p:txBody>
      </p:sp>
    </p:spTree>
    <p:extLst>
      <p:ext uri="{BB962C8B-B14F-4D97-AF65-F5344CB8AC3E}">
        <p14:creationId xmlns:p14="http://schemas.microsoft.com/office/powerpoint/2010/main" val="25166667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Unhandled </a:t>
            </a:r>
            <a:r>
              <a:rPr lang="en-US" baseline="0" dirty="0" smtClean="0"/>
              <a:t>exceptions are </a:t>
            </a:r>
            <a:r>
              <a:rPr lang="en-US" b="1" baseline="0" dirty="0" err="1" smtClean="0"/>
              <a:t>akilis</a:t>
            </a:r>
            <a:r>
              <a:rPr lang="en-US" b="1" baseline="0" dirty="0" smtClean="0"/>
              <a:t> heel </a:t>
            </a:r>
            <a:r>
              <a:rPr lang="en-US" b="0" baseline="0" dirty="0" smtClean="0"/>
              <a:t>for </a:t>
            </a:r>
            <a:r>
              <a:rPr lang="en-US" b="0" baseline="0" dirty="0" err="1" smtClean="0"/>
              <a:t>Node.js</a:t>
            </a:r>
            <a:r>
              <a:rPr lang="en-US" b="0" baseline="0" dirty="0" smtClean="0"/>
              <a:t> applications, as it crash the event loop</a:t>
            </a:r>
          </a:p>
          <a:p>
            <a:endParaRPr lang="en-US" b="0" baseline="0" dirty="0" smtClean="0"/>
          </a:p>
          <a:p>
            <a:r>
              <a:rPr lang="en-US" b="0" baseline="0" dirty="0" smtClean="0"/>
              <a:t>Next, lets see common </a:t>
            </a:r>
            <a:r>
              <a:rPr lang="en-US" b="0" baseline="0" dirty="0" smtClean="0"/>
              <a:t>sources and coding mistakes that can cause </a:t>
            </a:r>
            <a:r>
              <a:rPr lang="en-US" b="0" baseline="0" dirty="0" smtClean="0"/>
              <a:t>unhandled exceptions in Node packages</a:t>
            </a:r>
            <a:endParaRPr lang="en-US" b="0"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86</a:t>
            </a:fld>
            <a:endParaRPr lang="en-US"/>
          </a:p>
        </p:txBody>
      </p:sp>
    </p:spTree>
    <p:extLst>
      <p:ext uri="{BB962C8B-B14F-4D97-AF65-F5344CB8AC3E}">
        <p14:creationId xmlns:p14="http://schemas.microsoft.com/office/powerpoint/2010/main" val="37376248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87</a:t>
            </a:fld>
            <a:endParaRPr lang="en-US"/>
          </a:p>
        </p:txBody>
      </p:sp>
    </p:spTree>
    <p:extLst>
      <p:ext uri="{BB962C8B-B14F-4D97-AF65-F5344CB8AC3E}">
        <p14:creationId xmlns:p14="http://schemas.microsoft.com/office/powerpoint/2010/main" val="3737624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cs typeface="Calibri Light"/>
              </a:rPr>
              <a:t>Invalid values:</a:t>
            </a:r>
            <a:r>
              <a:rPr lang="en-US" baseline="0" dirty="0" smtClean="0">
                <a:cs typeface="Calibri Light"/>
              </a:rPr>
              <a:t> negative values, unexpected characters, </a:t>
            </a:r>
            <a:r>
              <a:rPr lang="en-US" baseline="0" dirty="0" smtClean="0">
                <a:cs typeface="Calibri Light"/>
              </a:rPr>
              <a:t>out of range values, </a:t>
            </a:r>
            <a:r>
              <a:rPr lang="en-US" baseline="0" dirty="0" err="1" smtClean="0">
                <a:cs typeface="Calibri Light"/>
              </a:rPr>
              <a:t>unicode</a:t>
            </a:r>
            <a:r>
              <a:rPr lang="en-US" baseline="0" dirty="0" smtClean="0">
                <a:cs typeface="Calibri Light"/>
              </a:rPr>
              <a:t> </a:t>
            </a:r>
            <a:r>
              <a:rPr lang="en-US" baseline="0" dirty="0" smtClean="0">
                <a:cs typeface="Calibri Light"/>
              </a:rPr>
              <a:t>characters, </a:t>
            </a:r>
            <a:r>
              <a:rPr lang="en-US" baseline="0" dirty="0" err="1" smtClean="0">
                <a:cs typeface="Calibri Light"/>
              </a:rPr>
              <a:t>etc</a:t>
            </a:r>
            <a:endParaRPr lang="en-US" baseline="0" dirty="0" smtClean="0">
              <a:cs typeface="Calibri Ligh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cs typeface="Calibri Light"/>
              </a:rPr>
              <a:t>Or </a:t>
            </a:r>
            <a:r>
              <a:rPr lang="en-US" dirty="0" smtClean="0">
                <a:solidFill>
                  <a:srgbClr val="FF6600"/>
                </a:solidFill>
              </a:rPr>
              <a:t>unexpected type, or shape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88</a:t>
            </a:fld>
            <a:endParaRPr lang="en-US"/>
          </a:p>
        </p:txBody>
      </p:sp>
    </p:spTree>
    <p:extLst>
      <p:ext uri="{BB962C8B-B14F-4D97-AF65-F5344CB8AC3E}">
        <p14:creationId xmlns:p14="http://schemas.microsoft.com/office/powerpoint/2010/main" val="20741866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eaLnBrk="1" hangingPunct="1"/>
            <a:r>
              <a:rPr lang="en-US" sz="1200" dirty="0" smtClean="0">
                <a:solidFill>
                  <a:schemeClr val="bg1"/>
                </a:solidFill>
                <a:latin typeface="Arial Unicode MS"/>
                <a:cs typeface="Arial Unicode MS"/>
              </a:rPr>
              <a:t>Other</a:t>
            </a:r>
            <a:r>
              <a:rPr lang="en-US" sz="1200" baseline="0" dirty="0" smtClean="0">
                <a:solidFill>
                  <a:schemeClr val="bg1"/>
                </a:solidFill>
                <a:latin typeface="Arial Unicode MS"/>
                <a:cs typeface="Arial Unicode MS"/>
              </a:rPr>
              <a:t> examples can include </a:t>
            </a:r>
            <a:r>
              <a:rPr lang="en-US" sz="1200" baseline="0" dirty="0" err="1" smtClean="0">
                <a:solidFill>
                  <a:schemeClr val="bg1"/>
                </a:solidFill>
                <a:latin typeface="Arial Unicode MS"/>
                <a:cs typeface="Arial Unicode MS"/>
              </a:rPr>
              <a:t>unicode</a:t>
            </a:r>
            <a:r>
              <a:rPr lang="en-US" sz="1200" baseline="0" dirty="0" smtClean="0">
                <a:solidFill>
                  <a:schemeClr val="bg1"/>
                </a:solidFill>
                <a:latin typeface="Arial Unicode MS"/>
                <a:cs typeface="Arial Unicode MS"/>
              </a:rPr>
              <a:t> characters, out of range values, </a:t>
            </a:r>
            <a:r>
              <a:rPr lang="en-US" sz="1200" baseline="0" dirty="0" err="1" smtClean="0">
                <a:solidFill>
                  <a:schemeClr val="bg1"/>
                </a:solidFill>
                <a:latin typeface="Arial Unicode MS"/>
                <a:cs typeface="Arial Unicode MS"/>
              </a:rPr>
              <a:t>etc</a:t>
            </a:r>
            <a:endParaRPr lang="en-US" sz="1200" dirty="0" smtClean="0">
              <a:solidFill>
                <a:schemeClr val="bg1"/>
              </a:solidFill>
              <a:latin typeface="Arial Unicode MS"/>
              <a:cs typeface="Arial Unicode MS"/>
            </a:endParaRPr>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89</a:t>
            </a:fld>
            <a:endParaRPr lang="en-US"/>
          </a:p>
        </p:txBody>
      </p:sp>
    </p:spTree>
    <p:extLst>
      <p:ext uri="{BB962C8B-B14F-4D97-AF65-F5344CB8AC3E}">
        <p14:creationId xmlns:p14="http://schemas.microsoft.com/office/powerpoint/2010/main" val="3341863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Accept</a:t>
            </a:r>
            <a:r>
              <a:rPr lang="en-US" baseline="0" dirty="0" smtClean="0"/>
              <a:t> encoding header</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90</a:t>
            </a:fld>
            <a:endParaRPr lang="en-US"/>
          </a:p>
        </p:txBody>
      </p:sp>
    </p:spTree>
    <p:extLst>
      <p:ext uri="{BB962C8B-B14F-4D97-AF65-F5344CB8AC3E}">
        <p14:creationId xmlns:p14="http://schemas.microsoft.com/office/powerpoint/2010/main" val="8640717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Accept</a:t>
            </a:r>
            <a:r>
              <a:rPr lang="en-US" baseline="0" dirty="0" smtClean="0"/>
              <a:t> encoding header</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91</a:t>
            </a:fld>
            <a:endParaRPr lang="en-US"/>
          </a:p>
        </p:txBody>
      </p:sp>
    </p:spTree>
    <p:extLst>
      <p:ext uri="{BB962C8B-B14F-4D97-AF65-F5344CB8AC3E}">
        <p14:creationId xmlns:p14="http://schemas.microsoft.com/office/powerpoint/2010/main" val="8640717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cs typeface="Calibri Light"/>
              </a:rPr>
              <a:t>It</a:t>
            </a:r>
            <a:r>
              <a:rPr lang="en-US" baseline="0" dirty="0" smtClean="0">
                <a:cs typeface="Calibri Light"/>
              </a:rPr>
              <a:t> is important to know about query parameter coercing mechanisms in </a:t>
            </a:r>
            <a:r>
              <a:rPr lang="en-US" dirty="0" smtClean="0">
                <a:cs typeface="Calibri Light"/>
              </a:rPr>
              <a:t>Express, Koa or any </a:t>
            </a:r>
            <a:r>
              <a:rPr lang="en-US" baseline="0" dirty="0" smtClean="0">
                <a:cs typeface="Calibri Light"/>
              </a:rPr>
              <a:t>framework that uses </a:t>
            </a:r>
            <a:r>
              <a:rPr lang="en-US" dirty="0" err="1" smtClean="0">
                <a:cs typeface="Calibri Light"/>
              </a:rPr>
              <a:t>qs</a:t>
            </a:r>
            <a:r>
              <a:rPr lang="en-US" dirty="0" smtClean="0">
                <a:cs typeface="Calibri Light"/>
              </a:rPr>
              <a:t>, body-parser, packages</a:t>
            </a:r>
            <a:endParaRPr lang="en-US" dirty="0" smtClean="0"/>
          </a:p>
          <a:p>
            <a:endParaRPr lang="en-US" baseline="0" dirty="0" smtClean="0">
              <a:cs typeface="Calibri Light"/>
            </a:endParaRPr>
          </a:p>
          <a:p>
            <a:r>
              <a:rPr lang="en-US" baseline="0" dirty="0" smtClean="0">
                <a:cs typeface="Calibri Light"/>
              </a:rPr>
              <a:t>Using this an attacker can change type of the HTTP Request parameter object on the server</a:t>
            </a:r>
          </a:p>
          <a:p>
            <a:endParaRPr lang="en-US" baseline="0" dirty="0" smtClean="0">
              <a:cs typeface="Calibri Light"/>
            </a:endParaRPr>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92</a:t>
            </a:fld>
            <a:endParaRPr lang="en-US"/>
          </a:p>
        </p:txBody>
      </p:sp>
    </p:spTree>
    <p:extLst>
      <p:ext uri="{BB962C8B-B14F-4D97-AF65-F5344CB8AC3E}">
        <p14:creationId xmlns:p14="http://schemas.microsoft.com/office/powerpoint/2010/main" val="20741866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95</a:t>
            </a:fld>
            <a:endParaRPr lang="en-US"/>
          </a:p>
        </p:txBody>
      </p:sp>
    </p:spTree>
    <p:extLst>
      <p:ext uri="{BB962C8B-B14F-4D97-AF65-F5344CB8AC3E}">
        <p14:creationId xmlns:p14="http://schemas.microsoft.com/office/powerpoint/2010/main" val="80681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solidFill>
                  <a:srgbClr val="FF0000"/>
                </a:solidFill>
                <a:cs typeface="Calibri"/>
              </a:rPr>
              <a:t>What</a:t>
            </a:r>
            <a:r>
              <a:rPr lang="en-US" b="0" baseline="0" dirty="0" smtClean="0">
                <a:solidFill>
                  <a:srgbClr val="FF0000"/>
                </a:solidFill>
                <a:cs typeface="Calibri"/>
              </a:rPr>
              <a:t> story do these numbers tell us? </a:t>
            </a:r>
            <a:r>
              <a:rPr lang="en-US" b="0" baseline="0" dirty="0" smtClean="0">
                <a:solidFill>
                  <a:srgbClr val="FF0000"/>
                </a:solidFill>
                <a:cs typeface="Calibri"/>
              </a:rPr>
              <a:t>In this session we are going explore that</a:t>
            </a:r>
            <a:endParaRPr lang="en-US" b="0" baseline="0" dirty="0" smtClean="0">
              <a:solidFill>
                <a:srgbClr val="FF0000"/>
              </a:solidFill>
              <a:cs typeface="Calibri"/>
            </a:endParaRPr>
          </a:p>
          <a:p>
            <a:endParaRPr lang="en-US" baseline="0" dirty="0" smtClean="0">
              <a:cs typeface="Calibri"/>
            </a:endParaRPr>
          </a:p>
          <a:p>
            <a:r>
              <a:rPr lang="en-US" b="1" baseline="0" dirty="0" err="1" smtClean="0">
                <a:cs typeface="Calibri"/>
              </a:rPr>
              <a:t>Yes..this</a:t>
            </a:r>
            <a:r>
              <a:rPr lang="en-US" b="1" baseline="0" dirty="0" smtClean="0">
                <a:cs typeface="Calibri"/>
              </a:rPr>
              <a:t> story has some scary parts as well as some hope and positive things.</a:t>
            </a:r>
          </a:p>
          <a:p>
            <a:endParaRPr lang="en-US" baseline="0" dirty="0" smtClean="0">
              <a:cs typeface="Calibri"/>
            </a:endParaRPr>
          </a:p>
          <a:p>
            <a:r>
              <a:rPr lang="en-US" baseline="0" dirty="0" smtClean="0">
                <a:cs typeface="Calibri"/>
              </a:rPr>
              <a:t>I believe we all love stories with happy endings.. So start with the struggles first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8</a:t>
            </a:fld>
            <a:endParaRPr lang="en-US"/>
          </a:p>
        </p:txBody>
      </p:sp>
    </p:spTree>
    <p:extLst>
      <p:ext uri="{BB962C8B-B14F-4D97-AF65-F5344CB8AC3E}">
        <p14:creationId xmlns:p14="http://schemas.microsoft.com/office/powerpoint/2010/main" val="32265700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a:t>
            </a:r>
            <a:r>
              <a:rPr lang="en-US" baseline="0" dirty="0" smtClean="0"/>
              <a:t> have written logic on server assuming that query </a:t>
            </a:r>
            <a:r>
              <a:rPr lang="en-US" baseline="0" dirty="0" err="1" smtClean="0"/>
              <a:t>paramerters</a:t>
            </a:r>
            <a:r>
              <a:rPr lang="en-US" baseline="0" dirty="0" smtClean="0"/>
              <a:t> are always string, you might get a </a:t>
            </a:r>
            <a:r>
              <a:rPr lang="en-US" baseline="0" dirty="0" err="1" smtClean="0"/>
              <a:t>TypeError</a:t>
            </a:r>
            <a:r>
              <a:rPr lang="en-US" baseline="0" dirty="0" smtClean="0"/>
              <a:t>, and it would the crash the server</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96</a:t>
            </a:fld>
            <a:endParaRPr lang="en-US"/>
          </a:p>
        </p:txBody>
      </p:sp>
    </p:spTree>
    <p:extLst>
      <p:ext uri="{BB962C8B-B14F-4D97-AF65-F5344CB8AC3E}">
        <p14:creationId xmlns:p14="http://schemas.microsoft.com/office/powerpoint/2010/main" val="806813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97</a:t>
            </a:fld>
            <a:endParaRPr lang="en-US"/>
          </a:p>
        </p:txBody>
      </p:sp>
    </p:spTree>
    <p:extLst>
      <p:ext uri="{BB962C8B-B14F-4D97-AF65-F5344CB8AC3E}">
        <p14:creationId xmlns:p14="http://schemas.microsoft.com/office/powerpoint/2010/main" val="23264609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98</a:t>
            </a:fld>
            <a:endParaRPr lang="en-US"/>
          </a:p>
        </p:txBody>
      </p:sp>
    </p:spTree>
    <p:extLst>
      <p:ext uri="{BB962C8B-B14F-4D97-AF65-F5344CB8AC3E}">
        <p14:creationId xmlns:p14="http://schemas.microsoft.com/office/powerpoint/2010/main" val="37376248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0" fontAlgn="base" latinLnBrk="0" hangingPunct="0">
              <a:lnSpc>
                <a:spcPct val="90000"/>
              </a:lnSpc>
              <a:spcBef>
                <a:spcPts val="1000"/>
              </a:spcBef>
              <a:spcAft>
                <a:spcPct val="0"/>
              </a:spcAft>
              <a:buClrTx/>
              <a:buSzTx/>
              <a:buFontTx/>
              <a:buChar char="•"/>
              <a:tabLst/>
              <a:defRPr/>
            </a:pPr>
            <a:r>
              <a:rPr lang="en-US" dirty="0" smtClean="0"/>
              <a:t>To process the error correctly, we need to be aware of the error delivery mechanism used by the invoked function and handle it accordingly. </a:t>
            </a:r>
          </a:p>
          <a:p>
            <a:pPr marL="228600" indent="-228600">
              <a:lnSpc>
                <a:spcPct val="90000"/>
              </a:lnSpc>
              <a:spcBef>
                <a:spcPts val="1000"/>
              </a:spcBef>
              <a:buChar char="•"/>
            </a:pPr>
            <a:endParaRPr lang="en-US" dirty="0" smtClean="0"/>
          </a:p>
          <a:p>
            <a:pPr marL="228600" indent="-228600">
              <a:lnSpc>
                <a:spcPct val="90000"/>
              </a:lnSpc>
              <a:spcBef>
                <a:spcPts val="1000"/>
              </a:spcBef>
              <a:buChar char="•"/>
            </a:pPr>
            <a:r>
              <a:rPr lang="en-US" dirty="0" smtClean="0"/>
              <a:t>throw</a:t>
            </a:r>
            <a:r>
              <a:rPr lang="en-US" dirty="0" smtClean="0"/>
              <a:t> clause to delivers an error synchronously —  used with try/catch</a:t>
            </a:r>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99</a:t>
            </a:fld>
            <a:endParaRPr lang="en-US"/>
          </a:p>
        </p:txBody>
      </p:sp>
    </p:spTree>
    <p:extLst>
      <p:ext uri="{BB962C8B-B14F-4D97-AF65-F5344CB8AC3E}">
        <p14:creationId xmlns:p14="http://schemas.microsoft.com/office/powerpoint/2010/main" val="5946317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spcBef>
                <a:spcPts val="1000"/>
              </a:spcBef>
              <a:buChar char="•"/>
            </a:pPr>
            <a:r>
              <a:rPr lang="en-US" dirty="0" smtClean="0"/>
              <a:t>2</a:t>
            </a:r>
            <a:r>
              <a:rPr lang="en-US" baseline="30000" dirty="0" smtClean="0"/>
              <a:t>nd</a:t>
            </a:r>
            <a:r>
              <a:rPr lang="en-US" dirty="0" smtClean="0"/>
              <a:t>  way</a:t>
            </a:r>
            <a:r>
              <a:rPr lang="en-US" baseline="0" dirty="0" smtClean="0"/>
              <a:t> is by </a:t>
            </a:r>
            <a:r>
              <a:rPr lang="en-US" dirty="0" smtClean="0"/>
              <a:t>Invoking a callback function, which takes error as a first argument </a:t>
            </a:r>
            <a:endParaRPr lang="en-US" dirty="0" smtClean="0">
              <a:cs typeface="Calibri"/>
            </a:endParaRPr>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100</a:t>
            </a:fld>
            <a:endParaRPr lang="en-US"/>
          </a:p>
        </p:txBody>
      </p:sp>
    </p:spTree>
    <p:extLst>
      <p:ext uri="{BB962C8B-B14F-4D97-AF65-F5344CB8AC3E}">
        <p14:creationId xmlns:p14="http://schemas.microsoft.com/office/powerpoint/2010/main" val="5946317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spcBef>
                <a:spcPts val="1000"/>
              </a:spcBef>
              <a:buChar char="•"/>
            </a:pPr>
            <a:r>
              <a:rPr lang="en-US" dirty="0" smtClean="0"/>
              <a:t>We can also</a:t>
            </a:r>
            <a:r>
              <a:rPr lang="en-US" baseline="0" dirty="0" smtClean="0"/>
              <a:t> </a:t>
            </a:r>
            <a:r>
              <a:rPr lang="en-US" dirty="0" smtClean="0"/>
              <a:t>Returns a Promise object that is rejected with the given reason.</a:t>
            </a:r>
            <a:endParaRPr lang="en-US" dirty="0" smtClean="0">
              <a:cs typeface="Calibri"/>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101</a:t>
            </a:fld>
            <a:endParaRPr lang="en-US"/>
          </a:p>
        </p:txBody>
      </p:sp>
    </p:spTree>
    <p:extLst>
      <p:ext uri="{BB962C8B-B14F-4D97-AF65-F5344CB8AC3E}">
        <p14:creationId xmlns:p14="http://schemas.microsoft.com/office/powerpoint/2010/main" val="5946317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For more complicated cases, instead of using a callback, the function itself can return an </a:t>
            </a:r>
            <a:r>
              <a:rPr lang="en-US" dirty="0" err="1" smtClean="0"/>
              <a:t>EventEmitter</a:t>
            </a:r>
            <a:r>
              <a:rPr lang="en-US" dirty="0" smtClean="0"/>
              <a:t> object, and the caller would be expected to listen for error events on the emitter. </a:t>
            </a:r>
          </a:p>
          <a:p>
            <a:endParaRPr lang="en-US" dirty="0" smtClean="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102</a:t>
            </a:fld>
            <a:endParaRPr lang="en-US"/>
          </a:p>
        </p:txBody>
      </p:sp>
    </p:spTree>
    <p:extLst>
      <p:ext uri="{BB962C8B-B14F-4D97-AF65-F5344CB8AC3E}">
        <p14:creationId xmlns:p14="http://schemas.microsoft.com/office/powerpoint/2010/main" val="5946317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103</a:t>
            </a:fld>
            <a:endParaRPr lang="en-US"/>
          </a:p>
        </p:txBody>
      </p:sp>
    </p:spTree>
    <p:extLst>
      <p:ext uri="{BB962C8B-B14F-4D97-AF65-F5344CB8AC3E}">
        <p14:creationId xmlns:p14="http://schemas.microsoft.com/office/powerpoint/2010/main" val="4797443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process the error correctly, we need to be aware of the error delivery mechanism used by the invoked function and handle it accordingly. </a:t>
            </a:r>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104</a:t>
            </a:fld>
            <a:endParaRPr lang="en-US"/>
          </a:p>
        </p:txBody>
      </p:sp>
    </p:spTree>
    <p:extLst>
      <p:ext uri="{BB962C8B-B14F-4D97-AF65-F5344CB8AC3E}">
        <p14:creationId xmlns:p14="http://schemas.microsoft.com/office/powerpoint/2010/main" val="5946317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105</a:t>
            </a:fld>
            <a:endParaRPr lang="en-US"/>
          </a:p>
        </p:txBody>
      </p:sp>
    </p:spTree>
    <p:extLst>
      <p:ext uri="{BB962C8B-B14F-4D97-AF65-F5344CB8AC3E}">
        <p14:creationId xmlns:p14="http://schemas.microsoft.com/office/powerpoint/2010/main" val="1019245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t>
            </a:r>
            <a:r>
              <a:rPr lang="en-US" baseline="0" dirty="0" smtClean="0"/>
              <a:t>chart shows </a:t>
            </a:r>
            <a:r>
              <a:rPr lang="en-US" baseline="0" dirty="0" err="1" smtClean="0"/>
              <a:t>titile</a:t>
            </a:r>
            <a:endParaRPr lang="en-US" dirty="0" smtClean="0"/>
          </a:p>
          <a:p>
            <a:r>
              <a:rPr lang="en-US" dirty="0" smtClean="0"/>
              <a:t>since 2013</a:t>
            </a:r>
            <a:r>
              <a:rPr lang="en-US" dirty="0" smtClean="0"/>
              <a:t>,</a:t>
            </a:r>
          </a:p>
          <a:p>
            <a:r>
              <a:rPr lang="en-US" dirty="0" smtClean="0"/>
              <a:t>As we can see these numbers</a:t>
            </a:r>
            <a:r>
              <a:rPr lang="en-US" baseline="0" dirty="0" smtClean="0"/>
              <a:t> </a:t>
            </a:r>
            <a:r>
              <a:rPr lang="en-US" dirty="0" smtClean="0"/>
              <a:t>have </a:t>
            </a:r>
            <a:r>
              <a:rPr lang="en-US" dirty="0" smtClean="0"/>
              <a:t>increased at an exponential rate every year. </a:t>
            </a:r>
          </a:p>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9</a:t>
            </a:fld>
            <a:endParaRPr lang="en-US"/>
          </a:p>
        </p:txBody>
      </p:sp>
    </p:spTree>
    <p:extLst>
      <p:ext uri="{BB962C8B-B14F-4D97-AF65-F5344CB8AC3E}">
        <p14:creationId xmlns:p14="http://schemas.microsoft.com/office/powerpoint/2010/main" val="18591774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106</a:t>
            </a:fld>
            <a:endParaRPr lang="en-US"/>
          </a:p>
        </p:txBody>
      </p:sp>
    </p:spTree>
    <p:extLst>
      <p:ext uri="{BB962C8B-B14F-4D97-AF65-F5344CB8AC3E}">
        <p14:creationId xmlns:p14="http://schemas.microsoft.com/office/powerpoint/2010/main" val="10192455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107</a:t>
            </a:fld>
            <a:endParaRPr lang="en-US"/>
          </a:p>
        </p:txBody>
      </p:sp>
    </p:spTree>
    <p:extLst>
      <p:ext uri="{BB962C8B-B14F-4D97-AF65-F5344CB8AC3E}">
        <p14:creationId xmlns:p14="http://schemas.microsoft.com/office/powerpoint/2010/main" val="10192455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109</a:t>
            </a:fld>
            <a:endParaRPr lang="en-US"/>
          </a:p>
        </p:txBody>
      </p:sp>
    </p:spTree>
    <p:extLst>
      <p:ext uri="{BB962C8B-B14F-4D97-AF65-F5344CB8AC3E}">
        <p14:creationId xmlns:p14="http://schemas.microsoft.com/office/powerpoint/2010/main" val="10192455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110</a:t>
            </a:fld>
            <a:endParaRPr lang="en-US"/>
          </a:p>
        </p:txBody>
      </p:sp>
    </p:spTree>
    <p:extLst>
      <p:ext uri="{BB962C8B-B14F-4D97-AF65-F5344CB8AC3E}">
        <p14:creationId xmlns:p14="http://schemas.microsoft.com/office/powerpoint/2010/main" val="33421041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42FB32-BFFA-154A-96F9-873363D2917E}" type="slidenum">
              <a:rPr lang="en-US" smtClean="0"/>
              <a:pPr>
                <a:defRPr/>
              </a:pPr>
              <a:t>111</a:t>
            </a:fld>
            <a:endParaRPr lang="en-US"/>
          </a:p>
        </p:txBody>
      </p:sp>
    </p:spTree>
    <p:extLst>
      <p:ext uri="{BB962C8B-B14F-4D97-AF65-F5344CB8AC3E}">
        <p14:creationId xmlns:p14="http://schemas.microsoft.com/office/powerpoint/2010/main" val="3342104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367710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8673815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597278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2.xml"/><Relationship Id="rId3"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762000" y="0"/>
            <a:ext cx="226314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38100" tIns="38100" rIns="38100" bIns="38100" numCol="1" anchor="b" anchorCtr="0" compatLnSpc="1">
            <a:prstTxWarp prst="textNoShape">
              <a:avLst/>
            </a:prstTxWarp>
          </a:bodyPr>
          <a:lstStyle/>
          <a:p>
            <a:pPr lvl="0"/>
            <a:r>
              <a:rPr lang="en-US">
                <a:sym typeface="Arial" charset="0"/>
              </a:rPr>
              <a:t>Click to edit Master title style</a:t>
            </a:r>
          </a:p>
        </p:txBody>
      </p:sp>
      <p:sp>
        <p:nvSpPr>
          <p:cNvPr id="1027" name="Rectangle 2"/>
          <p:cNvSpPr>
            <a:spLocks noGrp="1" noChangeArrowheads="1"/>
          </p:cNvSpPr>
          <p:nvPr>
            <p:ph type="body" idx="1"/>
          </p:nvPr>
        </p:nvSpPr>
        <p:spPr bwMode="auto">
          <a:xfrm>
            <a:off x="762000" y="6172200"/>
            <a:ext cx="22631400" cy="754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38100" tIns="38100" rIns="38100" bIns="381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Tree>
  </p:cSld>
  <p:clrMap bg1="lt1" tx1="dk1" bg2="lt2" tx2="dk2" accent1="accent1" accent2="accent2" accent3="accent3" accent4="accent4" accent5="accent5" accent6="accent6" hlink="hlink" folHlink="folHlink"/>
  <p:sldLayoutIdLst>
    <p:sldLayoutId id="2147483652" r:id="rId1"/>
    <p:sldLayoutId id="2147483655" r:id="rId2"/>
  </p:sldLayoutIdLst>
  <p:transition xmlns:p14="http://schemas.microsoft.com/office/powerpoint/2010/main"/>
  <p:timing>
    <p:tnLst>
      <p:par>
        <p:cTn xmlns:p14="http://schemas.microsoft.com/office/powerpoint/2010/main" id="1" dur="indefinite" restart="never" nodeType="tmRoot"/>
      </p:par>
    </p:tnLst>
  </p:timing>
  <p:txStyles>
    <p:titleStyle>
      <a:lvl1pPr algn="ctr" rtl="0" eaLnBrk="0" fontAlgn="base" hangingPunct="0">
        <a:lnSpc>
          <a:spcPct val="90000"/>
        </a:lnSpc>
        <a:spcBef>
          <a:spcPct val="0"/>
        </a:spcBef>
        <a:spcAft>
          <a:spcPct val="0"/>
        </a:spcAft>
        <a:defRPr sz="7200" b="1">
          <a:solidFill>
            <a:srgbClr val="FFFFFF"/>
          </a:solidFill>
          <a:latin typeface="+mj-lt"/>
          <a:ea typeface="+mj-ea"/>
          <a:cs typeface="+mj-cs"/>
          <a:sym typeface="Arial" charset="0"/>
        </a:defRPr>
      </a:lvl1pPr>
      <a:lvl2pPr algn="ctr" rtl="0" eaLnBrk="0" fontAlgn="base" hangingPunct="0">
        <a:lnSpc>
          <a:spcPct val="90000"/>
        </a:lnSpc>
        <a:spcBef>
          <a:spcPct val="0"/>
        </a:spcBef>
        <a:spcAft>
          <a:spcPct val="0"/>
        </a:spcAft>
        <a:defRPr sz="7200" b="1">
          <a:solidFill>
            <a:srgbClr val="FFFFFF"/>
          </a:solidFill>
          <a:latin typeface="Arial" charset="0"/>
          <a:ea typeface="Heiti SC Medium" charset="0"/>
          <a:cs typeface="Heiti SC Medium" charset="0"/>
          <a:sym typeface="Arial" charset="0"/>
        </a:defRPr>
      </a:lvl2pPr>
      <a:lvl3pPr algn="ctr" rtl="0" eaLnBrk="0" fontAlgn="base" hangingPunct="0">
        <a:lnSpc>
          <a:spcPct val="90000"/>
        </a:lnSpc>
        <a:spcBef>
          <a:spcPct val="0"/>
        </a:spcBef>
        <a:spcAft>
          <a:spcPct val="0"/>
        </a:spcAft>
        <a:defRPr sz="7200" b="1">
          <a:solidFill>
            <a:srgbClr val="FFFFFF"/>
          </a:solidFill>
          <a:latin typeface="Arial" charset="0"/>
          <a:ea typeface="Heiti SC Medium" charset="0"/>
          <a:cs typeface="Heiti SC Medium" charset="0"/>
          <a:sym typeface="Arial" charset="0"/>
        </a:defRPr>
      </a:lvl3pPr>
      <a:lvl4pPr algn="ctr" rtl="0" eaLnBrk="0" fontAlgn="base" hangingPunct="0">
        <a:lnSpc>
          <a:spcPct val="90000"/>
        </a:lnSpc>
        <a:spcBef>
          <a:spcPct val="0"/>
        </a:spcBef>
        <a:spcAft>
          <a:spcPct val="0"/>
        </a:spcAft>
        <a:defRPr sz="7200" b="1">
          <a:solidFill>
            <a:srgbClr val="FFFFFF"/>
          </a:solidFill>
          <a:latin typeface="Arial" charset="0"/>
          <a:ea typeface="Heiti SC Medium" charset="0"/>
          <a:cs typeface="Heiti SC Medium" charset="0"/>
          <a:sym typeface="Arial" charset="0"/>
        </a:defRPr>
      </a:lvl4pPr>
      <a:lvl5pPr algn="ctr" rtl="0" eaLnBrk="0" fontAlgn="base" hangingPunct="0">
        <a:lnSpc>
          <a:spcPct val="90000"/>
        </a:lnSpc>
        <a:spcBef>
          <a:spcPct val="0"/>
        </a:spcBef>
        <a:spcAft>
          <a:spcPct val="0"/>
        </a:spcAft>
        <a:defRPr sz="7200" b="1">
          <a:solidFill>
            <a:srgbClr val="FFFFFF"/>
          </a:solidFill>
          <a:latin typeface="Arial" charset="0"/>
          <a:ea typeface="Heiti SC Medium" charset="0"/>
          <a:cs typeface="Heiti SC Medium" charset="0"/>
          <a:sym typeface="Arial" charset="0"/>
        </a:defRPr>
      </a:lvl5pPr>
      <a:lvl6pPr marL="457200" algn="ctr" rtl="0" fontAlgn="base">
        <a:lnSpc>
          <a:spcPct val="90000"/>
        </a:lnSpc>
        <a:spcBef>
          <a:spcPct val="0"/>
        </a:spcBef>
        <a:spcAft>
          <a:spcPct val="0"/>
        </a:spcAft>
        <a:defRPr sz="8000" b="1">
          <a:solidFill>
            <a:srgbClr val="FFFFFF"/>
          </a:solidFill>
          <a:latin typeface="Arial" charset="0"/>
          <a:ea typeface="Heiti SC Medium" charset="0"/>
          <a:cs typeface="Heiti SC Medium" charset="0"/>
          <a:sym typeface="Arial" charset="0"/>
        </a:defRPr>
      </a:lvl6pPr>
      <a:lvl7pPr marL="914400" algn="ctr" rtl="0" fontAlgn="base">
        <a:lnSpc>
          <a:spcPct val="90000"/>
        </a:lnSpc>
        <a:spcBef>
          <a:spcPct val="0"/>
        </a:spcBef>
        <a:spcAft>
          <a:spcPct val="0"/>
        </a:spcAft>
        <a:defRPr sz="8000" b="1">
          <a:solidFill>
            <a:srgbClr val="FFFFFF"/>
          </a:solidFill>
          <a:latin typeface="Arial" charset="0"/>
          <a:ea typeface="Heiti SC Medium" charset="0"/>
          <a:cs typeface="Heiti SC Medium" charset="0"/>
          <a:sym typeface="Arial" charset="0"/>
        </a:defRPr>
      </a:lvl7pPr>
      <a:lvl8pPr marL="1371600" algn="ctr" rtl="0" fontAlgn="base">
        <a:lnSpc>
          <a:spcPct val="90000"/>
        </a:lnSpc>
        <a:spcBef>
          <a:spcPct val="0"/>
        </a:spcBef>
        <a:spcAft>
          <a:spcPct val="0"/>
        </a:spcAft>
        <a:defRPr sz="8000" b="1">
          <a:solidFill>
            <a:srgbClr val="FFFFFF"/>
          </a:solidFill>
          <a:latin typeface="Arial" charset="0"/>
          <a:ea typeface="Heiti SC Medium" charset="0"/>
          <a:cs typeface="Heiti SC Medium" charset="0"/>
          <a:sym typeface="Arial" charset="0"/>
        </a:defRPr>
      </a:lvl8pPr>
      <a:lvl9pPr marL="1828800" algn="ctr" rtl="0" fontAlgn="base">
        <a:lnSpc>
          <a:spcPct val="90000"/>
        </a:lnSpc>
        <a:spcBef>
          <a:spcPct val="0"/>
        </a:spcBef>
        <a:spcAft>
          <a:spcPct val="0"/>
        </a:spcAft>
        <a:defRPr sz="8000" b="1">
          <a:solidFill>
            <a:srgbClr val="FFFFFF"/>
          </a:solidFill>
          <a:latin typeface="Arial" charset="0"/>
          <a:ea typeface="Heiti SC Medium" charset="0"/>
          <a:cs typeface="Heiti SC Medium" charset="0"/>
          <a:sym typeface="Arial" charset="0"/>
        </a:defRPr>
      </a:lvl9pPr>
    </p:titleStyle>
    <p:bodyStyle>
      <a:lvl1pPr marL="342900" indent="-342900" algn="ctr" rtl="0" eaLnBrk="0" fontAlgn="base" hangingPunct="0">
        <a:spcBef>
          <a:spcPts val="1900"/>
        </a:spcBef>
        <a:spcAft>
          <a:spcPct val="0"/>
        </a:spcAft>
        <a:defRPr sz="4800">
          <a:solidFill>
            <a:srgbClr val="FFFFFF"/>
          </a:solidFill>
          <a:latin typeface="+mn-lt"/>
          <a:ea typeface="+mn-ea"/>
          <a:cs typeface="+mn-cs"/>
          <a:sym typeface="Arial" charset="0"/>
        </a:defRPr>
      </a:lvl1pPr>
      <a:lvl2pPr marL="419100" indent="38100" algn="ctr" rtl="0" eaLnBrk="0" fontAlgn="base" hangingPunct="0">
        <a:spcBef>
          <a:spcPct val="0"/>
        </a:spcBef>
        <a:spcAft>
          <a:spcPct val="0"/>
        </a:spcAft>
        <a:defRPr sz="4800">
          <a:solidFill>
            <a:srgbClr val="FFFFFF"/>
          </a:solidFill>
          <a:latin typeface="+mn-lt"/>
          <a:ea typeface="+mn-ea"/>
          <a:cs typeface="+mn-cs"/>
          <a:sym typeface="Arial" charset="0"/>
        </a:defRPr>
      </a:lvl2pPr>
      <a:lvl3pPr marL="876300" indent="38100" algn="ctr" rtl="0" eaLnBrk="0" fontAlgn="base" hangingPunct="0">
        <a:spcBef>
          <a:spcPct val="0"/>
        </a:spcBef>
        <a:spcAft>
          <a:spcPct val="0"/>
        </a:spcAft>
        <a:defRPr sz="4800">
          <a:solidFill>
            <a:srgbClr val="FFFFFF"/>
          </a:solidFill>
          <a:latin typeface="+mn-lt"/>
          <a:ea typeface="+mn-ea"/>
          <a:cs typeface="+mn-cs"/>
          <a:sym typeface="Arial" charset="0"/>
        </a:defRPr>
      </a:lvl3pPr>
      <a:lvl4pPr marL="1333500" indent="38100" algn="ctr" rtl="0" eaLnBrk="0" fontAlgn="base" hangingPunct="0">
        <a:spcBef>
          <a:spcPct val="0"/>
        </a:spcBef>
        <a:spcAft>
          <a:spcPct val="0"/>
        </a:spcAft>
        <a:defRPr sz="4800">
          <a:solidFill>
            <a:srgbClr val="FFFFFF"/>
          </a:solidFill>
          <a:latin typeface="+mn-lt"/>
          <a:ea typeface="+mn-ea"/>
          <a:cs typeface="+mn-cs"/>
          <a:sym typeface="Arial" charset="0"/>
        </a:defRPr>
      </a:lvl4pPr>
      <a:lvl5pPr marL="1790700" indent="38100" algn="ctr" rtl="0" eaLnBrk="0" fontAlgn="base" hangingPunct="0">
        <a:spcBef>
          <a:spcPct val="0"/>
        </a:spcBef>
        <a:spcAft>
          <a:spcPct val="0"/>
        </a:spcAft>
        <a:defRPr sz="4800">
          <a:solidFill>
            <a:srgbClr val="FFFFFF"/>
          </a:solidFill>
          <a:latin typeface="+mn-lt"/>
          <a:ea typeface="+mn-ea"/>
          <a:cs typeface="+mn-cs"/>
          <a:sym typeface="Arial" charset="0"/>
        </a:defRPr>
      </a:lvl5pPr>
      <a:lvl6pPr marL="2247900" algn="ctr" rtl="0" fontAlgn="base">
        <a:spcBef>
          <a:spcPct val="0"/>
        </a:spcBef>
        <a:spcAft>
          <a:spcPct val="0"/>
        </a:spcAft>
        <a:defRPr sz="6000">
          <a:solidFill>
            <a:srgbClr val="FFFFFF"/>
          </a:solidFill>
          <a:latin typeface="+mn-lt"/>
          <a:ea typeface="+mn-ea"/>
          <a:cs typeface="+mn-cs"/>
          <a:sym typeface="Arial" charset="0"/>
        </a:defRPr>
      </a:lvl6pPr>
      <a:lvl7pPr marL="2705100" algn="ctr" rtl="0" fontAlgn="base">
        <a:spcBef>
          <a:spcPct val="0"/>
        </a:spcBef>
        <a:spcAft>
          <a:spcPct val="0"/>
        </a:spcAft>
        <a:defRPr sz="6000">
          <a:solidFill>
            <a:srgbClr val="FFFFFF"/>
          </a:solidFill>
          <a:latin typeface="+mn-lt"/>
          <a:ea typeface="+mn-ea"/>
          <a:cs typeface="+mn-cs"/>
          <a:sym typeface="Arial" charset="0"/>
        </a:defRPr>
      </a:lvl7pPr>
      <a:lvl8pPr marL="3162300" algn="ctr" rtl="0" fontAlgn="base">
        <a:spcBef>
          <a:spcPct val="0"/>
        </a:spcBef>
        <a:spcAft>
          <a:spcPct val="0"/>
        </a:spcAft>
        <a:defRPr sz="6000">
          <a:solidFill>
            <a:srgbClr val="FFFFFF"/>
          </a:solidFill>
          <a:latin typeface="+mn-lt"/>
          <a:ea typeface="+mn-ea"/>
          <a:cs typeface="+mn-cs"/>
          <a:sym typeface="Arial" charset="0"/>
        </a:defRPr>
      </a:lvl8pPr>
      <a:lvl9pPr marL="3619500" algn="ctr" rtl="0" fontAlgn="base">
        <a:spcBef>
          <a:spcPct val="0"/>
        </a:spcBef>
        <a:spcAft>
          <a:spcPct val="0"/>
        </a:spcAft>
        <a:defRPr sz="60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1524000" y="850900"/>
            <a:ext cx="222281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38100" tIns="38100" rIns="38100" bIns="38100" numCol="1" anchor="ctr" anchorCtr="0" compatLnSpc="1">
            <a:prstTxWarp prst="textNoShape">
              <a:avLst/>
            </a:prstTxWarp>
          </a:bodyPr>
          <a:lstStyle/>
          <a:p>
            <a:pPr lvl="0"/>
            <a:r>
              <a:rPr lang="en-US" dirty="0">
                <a:sym typeface="Arial" charset="0"/>
              </a:rPr>
              <a:t>Click to edit Master title style</a:t>
            </a:r>
          </a:p>
        </p:txBody>
      </p:sp>
      <p:sp>
        <p:nvSpPr>
          <p:cNvPr id="3075" name="Rectangle 2"/>
          <p:cNvSpPr>
            <a:spLocks noGrp="1" noChangeArrowheads="1"/>
          </p:cNvSpPr>
          <p:nvPr>
            <p:ph type="body" idx="1"/>
          </p:nvPr>
        </p:nvSpPr>
        <p:spPr bwMode="auto">
          <a:xfrm>
            <a:off x="1600200" y="2743200"/>
            <a:ext cx="21161375" cy="1097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38100" tIns="38100" rIns="38100" bIns="38100" numCol="1" anchor="t" anchorCtr="0" compatLnSpc="1">
            <a:prstTxWarp prst="textNoShape">
              <a:avLst/>
            </a:prstTxWarp>
          </a:bodyPr>
          <a:lstStyle/>
          <a:p>
            <a:pPr lvl="0"/>
            <a:r>
              <a:rPr lang="en-US" dirty="0">
                <a:sym typeface="Arial" charset="0"/>
              </a:rPr>
              <a:t>Click to edit Master text styles</a:t>
            </a:r>
          </a:p>
          <a:p>
            <a:pPr lvl="1"/>
            <a:r>
              <a:rPr lang="en-US" dirty="0">
                <a:sym typeface="Arial" charset="0"/>
              </a:rPr>
              <a:t>Second level</a:t>
            </a:r>
          </a:p>
          <a:p>
            <a:pPr lvl="2"/>
            <a:r>
              <a:rPr lang="en-US" dirty="0">
                <a:sym typeface="Arial" charset="0"/>
              </a:rPr>
              <a:t>Third level</a:t>
            </a:r>
          </a:p>
          <a:p>
            <a:pPr lvl="3"/>
            <a:r>
              <a:rPr lang="en-US" dirty="0">
                <a:sym typeface="Arial" charset="0"/>
              </a:rPr>
              <a:t>Fourth level</a:t>
            </a:r>
          </a:p>
          <a:p>
            <a:pPr lvl="4"/>
            <a:r>
              <a:rPr lang="en-US" dirty="0">
                <a:sym typeface="Arial"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6000" b="1">
          <a:solidFill>
            <a:srgbClr val="28A8A8"/>
          </a:solidFill>
          <a:latin typeface="+mj-lt"/>
          <a:ea typeface="+mj-ea"/>
          <a:cs typeface="+mj-cs"/>
          <a:sym typeface="Arial" charset="0"/>
        </a:defRPr>
      </a:lvl1pPr>
      <a:lvl2pPr algn="l" rtl="0" eaLnBrk="0" fontAlgn="base" hangingPunct="0">
        <a:spcBef>
          <a:spcPct val="0"/>
        </a:spcBef>
        <a:spcAft>
          <a:spcPct val="0"/>
        </a:spcAft>
        <a:defRPr sz="6000" b="1">
          <a:solidFill>
            <a:schemeClr val="tx1"/>
          </a:solidFill>
          <a:latin typeface="Arial" charset="0"/>
          <a:ea typeface="Heiti SC Medium" charset="0"/>
          <a:cs typeface="Heiti SC Medium" charset="0"/>
          <a:sym typeface="Arial" charset="0"/>
        </a:defRPr>
      </a:lvl2pPr>
      <a:lvl3pPr algn="l" rtl="0" eaLnBrk="0" fontAlgn="base" hangingPunct="0">
        <a:spcBef>
          <a:spcPct val="0"/>
        </a:spcBef>
        <a:spcAft>
          <a:spcPct val="0"/>
        </a:spcAft>
        <a:defRPr sz="6000" b="1">
          <a:solidFill>
            <a:schemeClr val="tx1"/>
          </a:solidFill>
          <a:latin typeface="Arial" charset="0"/>
          <a:ea typeface="Heiti SC Medium" charset="0"/>
          <a:cs typeface="Heiti SC Medium" charset="0"/>
          <a:sym typeface="Arial" charset="0"/>
        </a:defRPr>
      </a:lvl3pPr>
      <a:lvl4pPr algn="l" rtl="0" eaLnBrk="0" fontAlgn="base" hangingPunct="0">
        <a:spcBef>
          <a:spcPct val="0"/>
        </a:spcBef>
        <a:spcAft>
          <a:spcPct val="0"/>
        </a:spcAft>
        <a:defRPr sz="6000" b="1">
          <a:solidFill>
            <a:schemeClr val="tx1"/>
          </a:solidFill>
          <a:latin typeface="Arial" charset="0"/>
          <a:ea typeface="Heiti SC Medium" charset="0"/>
          <a:cs typeface="Heiti SC Medium" charset="0"/>
          <a:sym typeface="Arial" charset="0"/>
        </a:defRPr>
      </a:lvl4pPr>
      <a:lvl5pPr algn="l" rtl="0" eaLnBrk="0" fontAlgn="base" hangingPunct="0">
        <a:spcBef>
          <a:spcPct val="0"/>
        </a:spcBef>
        <a:spcAft>
          <a:spcPct val="0"/>
        </a:spcAft>
        <a:defRPr sz="6000" b="1">
          <a:solidFill>
            <a:schemeClr val="tx1"/>
          </a:solidFill>
          <a:latin typeface="Arial" charset="0"/>
          <a:ea typeface="Heiti SC Medium" charset="0"/>
          <a:cs typeface="Heiti SC Medium" charset="0"/>
          <a:sym typeface="Arial" charset="0"/>
        </a:defRPr>
      </a:lvl5pPr>
      <a:lvl6pPr marL="457200" algn="l" rtl="0" fontAlgn="base">
        <a:spcBef>
          <a:spcPct val="0"/>
        </a:spcBef>
        <a:spcAft>
          <a:spcPct val="0"/>
        </a:spcAft>
        <a:defRPr sz="7200" b="1">
          <a:solidFill>
            <a:schemeClr val="tx1"/>
          </a:solidFill>
          <a:latin typeface="Arial" charset="0"/>
          <a:ea typeface="Heiti SC Medium" charset="0"/>
          <a:cs typeface="Heiti SC Medium" charset="0"/>
          <a:sym typeface="Arial" charset="0"/>
        </a:defRPr>
      </a:lvl6pPr>
      <a:lvl7pPr marL="914400" algn="l" rtl="0" fontAlgn="base">
        <a:spcBef>
          <a:spcPct val="0"/>
        </a:spcBef>
        <a:spcAft>
          <a:spcPct val="0"/>
        </a:spcAft>
        <a:defRPr sz="7200" b="1">
          <a:solidFill>
            <a:schemeClr val="tx1"/>
          </a:solidFill>
          <a:latin typeface="Arial" charset="0"/>
          <a:ea typeface="Heiti SC Medium" charset="0"/>
          <a:cs typeface="Heiti SC Medium" charset="0"/>
          <a:sym typeface="Arial" charset="0"/>
        </a:defRPr>
      </a:lvl7pPr>
      <a:lvl8pPr marL="1371600" algn="l" rtl="0" fontAlgn="base">
        <a:spcBef>
          <a:spcPct val="0"/>
        </a:spcBef>
        <a:spcAft>
          <a:spcPct val="0"/>
        </a:spcAft>
        <a:defRPr sz="7200" b="1">
          <a:solidFill>
            <a:schemeClr val="tx1"/>
          </a:solidFill>
          <a:latin typeface="Arial" charset="0"/>
          <a:ea typeface="Heiti SC Medium" charset="0"/>
          <a:cs typeface="Heiti SC Medium" charset="0"/>
          <a:sym typeface="Arial" charset="0"/>
        </a:defRPr>
      </a:lvl8pPr>
      <a:lvl9pPr marL="1828800" algn="l" rtl="0" fontAlgn="base">
        <a:spcBef>
          <a:spcPct val="0"/>
        </a:spcBef>
        <a:spcAft>
          <a:spcPct val="0"/>
        </a:spcAft>
        <a:defRPr sz="7200" b="1">
          <a:solidFill>
            <a:schemeClr val="tx1"/>
          </a:solidFill>
          <a:latin typeface="Arial" charset="0"/>
          <a:ea typeface="Heiti SC Medium" charset="0"/>
          <a:cs typeface="Heiti SC Medium" charset="0"/>
          <a:sym typeface="Arial" charset="0"/>
        </a:defRPr>
      </a:lvl9pPr>
    </p:titleStyle>
    <p:bodyStyle>
      <a:lvl1pPr marL="457200" indent="-457200" algn="l" rtl="0" eaLnBrk="0" fontAlgn="base" hangingPunct="0">
        <a:lnSpc>
          <a:spcPct val="90000"/>
        </a:lnSpc>
        <a:spcBef>
          <a:spcPts val="2100"/>
        </a:spcBef>
        <a:spcAft>
          <a:spcPct val="0"/>
        </a:spcAft>
        <a:buClr>
          <a:srgbClr val="008A96"/>
        </a:buClr>
        <a:buSzPct val="100000"/>
        <a:buFont typeface="Wingdings" charset="0"/>
        <a:buChar char="§"/>
        <a:defRPr sz="4800">
          <a:solidFill>
            <a:schemeClr val="tx1"/>
          </a:solidFill>
          <a:latin typeface="+mn-lt"/>
          <a:ea typeface="+mn-ea"/>
          <a:cs typeface="+mn-cs"/>
          <a:sym typeface="Arial" charset="0"/>
        </a:defRPr>
      </a:lvl1pPr>
      <a:lvl2pPr marL="838200" indent="-457200" algn="l" rtl="0" eaLnBrk="0" fontAlgn="base" hangingPunct="0">
        <a:lnSpc>
          <a:spcPct val="90000"/>
        </a:lnSpc>
        <a:spcBef>
          <a:spcPts val="1900"/>
        </a:spcBef>
        <a:spcAft>
          <a:spcPct val="0"/>
        </a:spcAft>
        <a:buClr>
          <a:srgbClr val="008A96"/>
        </a:buClr>
        <a:buSzPct val="100000"/>
        <a:buFont typeface="Arial" charset="0"/>
        <a:buChar char="-"/>
        <a:defRPr sz="4800">
          <a:solidFill>
            <a:schemeClr val="tx1"/>
          </a:solidFill>
          <a:latin typeface="+mn-lt"/>
          <a:ea typeface="+mn-ea"/>
          <a:cs typeface="+mn-cs"/>
          <a:sym typeface="Arial" charset="0"/>
        </a:defRPr>
      </a:lvl2pPr>
      <a:lvl3pPr marL="1295400" indent="-457200" algn="l" rtl="0" eaLnBrk="0" fontAlgn="base" hangingPunct="0">
        <a:lnSpc>
          <a:spcPct val="90000"/>
        </a:lnSpc>
        <a:spcBef>
          <a:spcPts val="1600"/>
        </a:spcBef>
        <a:spcAft>
          <a:spcPct val="0"/>
        </a:spcAft>
        <a:buClr>
          <a:srgbClr val="008A96"/>
        </a:buClr>
        <a:buSzPct val="100000"/>
        <a:buFont typeface="Arial" charset="0"/>
        <a:buChar char="-"/>
        <a:defRPr sz="4800">
          <a:solidFill>
            <a:schemeClr val="tx1"/>
          </a:solidFill>
          <a:latin typeface="+mn-lt"/>
          <a:ea typeface="+mn-ea"/>
          <a:cs typeface="+mn-cs"/>
          <a:sym typeface="Arial" charset="0"/>
        </a:defRPr>
      </a:lvl3pPr>
      <a:lvl4pPr marL="1752600" indent="-457200" algn="l" rtl="0" eaLnBrk="0" fontAlgn="base" hangingPunct="0">
        <a:lnSpc>
          <a:spcPct val="90000"/>
        </a:lnSpc>
        <a:spcBef>
          <a:spcPts val="1300"/>
        </a:spcBef>
        <a:spcAft>
          <a:spcPct val="0"/>
        </a:spcAft>
        <a:buClr>
          <a:srgbClr val="008A96"/>
        </a:buClr>
        <a:buSzPct val="100000"/>
        <a:buFont typeface="Arial" charset="0"/>
        <a:buChar char="-"/>
        <a:defRPr sz="4800">
          <a:solidFill>
            <a:schemeClr val="tx1"/>
          </a:solidFill>
          <a:latin typeface="+mn-lt"/>
          <a:ea typeface="+mn-ea"/>
          <a:cs typeface="+mn-cs"/>
          <a:sym typeface="Arial" charset="0"/>
        </a:defRPr>
      </a:lvl4pPr>
      <a:lvl5pPr marL="2209800" indent="-457200" algn="l" rtl="0" eaLnBrk="0" fontAlgn="base" hangingPunct="0">
        <a:lnSpc>
          <a:spcPct val="90000"/>
        </a:lnSpc>
        <a:spcBef>
          <a:spcPts val="1300"/>
        </a:spcBef>
        <a:spcAft>
          <a:spcPct val="0"/>
        </a:spcAft>
        <a:buClr>
          <a:srgbClr val="008A96"/>
        </a:buClr>
        <a:buSzPct val="100000"/>
        <a:buFont typeface="Arial" charset="0"/>
        <a:buChar char="-"/>
        <a:defRPr sz="4800">
          <a:solidFill>
            <a:schemeClr val="tx1"/>
          </a:solidFill>
          <a:latin typeface="+mn-lt"/>
          <a:ea typeface="+mn-ea"/>
          <a:cs typeface="+mn-cs"/>
          <a:sym typeface="Arial" charset="0"/>
        </a:defRPr>
      </a:lvl5pPr>
      <a:lvl6pPr marL="26670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6pPr>
      <a:lvl7pPr marL="31242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7pPr>
      <a:lvl8pPr marL="35814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8pPr>
      <a:lvl9pPr marL="40386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5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hyperlink" Target="https://node.advisories.io/dashboard?source=fluent18" TargetMode="External"/><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hyperlink" Target="https://node.advisories.io/dashboard?source=fluent18" TargetMode="External"/><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4"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nodejs.org/en/docs/guides/dont-block-the-event-loop/"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3.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tile tx="0" ty="0" sx="100000" sy="100000" flip="none" algn="tl"/>
        </a:blipFill>
        <a:effectLst/>
      </p:bgPr>
    </p:bg>
    <p:spTree>
      <p:nvGrpSpPr>
        <p:cNvPr id="1" name=""/>
        <p:cNvGrpSpPr/>
        <p:nvPr/>
      </p:nvGrpSpPr>
      <p:grpSpPr>
        <a:xfrm>
          <a:off x="0" y="0"/>
          <a:ext cx="0" cy="0"/>
          <a:chOff x="0" y="0"/>
          <a:chExt cx="0" cy="0"/>
        </a:xfrm>
      </p:grpSpPr>
      <p:sp>
        <p:nvSpPr>
          <p:cNvPr id="6145" name="Title 1"/>
          <p:cNvSpPr>
            <a:spLocks noGrp="1"/>
          </p:cNvSpPr>
          <p:nvPr>
            <p:ph type="title"/>
          </p:nvPr>
        </p:nvSpPr>
        <p:spPr/>
        <p:txBody>
          <a:bodyPr/>
          <a:lstStyle/>
          <a:p>
            <a:pPr eaLnBrk="1" hangingPunct="1"/>
            <a:r>
              <a:rPr lang="en-US" b="0" dirty="0" smtClean="0">
                <a:latin typeface="Helvetica"/>
                <a:ea typeface="Heiti SC Medium" charset="0"/>
                <a:cs typeface="Helvetica"/>
              </a:rPr>
              <a:t>Patterns in Node Package Vulnerabilities</a:t>
            </a:r>
            <a:endParaRPr lang="en-US" b="0" dirty="0">
              <a:latin typeface="Helvetica"/>
              <a:ea typeface="Heiti SC Medium" charset="0"/>
              <a:cs typeface="Helvetica"/>
            </a:endParaRPr>
          </a:p>
        </p:txBody>
      </p:sp>
      <p:sp>
        <p:nvSpPr>
          <p:cNvPr id="3" name="Content Placeholder 2"/>
          <p:cNvSpPr>
            <a:spLocks noGrp="1"/>
          </p:cNvSpPr>
          <p:nvPr>
            <p:ph idx="1"/>
          </p:nvPr>
        </p:nvSpPr>
        <p:spPr/>
        <p:txBody>
          <a:bodyPr/>
          <a:lstStyle/>
          <a:p>
            <a:r>
              <a:rPr lang="en-US" dirty="0" smtClean="0">
                <a:latin typeface="Helvetica"/>
                <a:cs typeface="Helvetica"/>
              </a:rPr>
              <a:t>Chetan Karande</a:t>
            </a:r>
          </a:p>
        </p:txBody>
      </p:sp>
      <p:pic>
        <p:nvPicPr>
          <p:cNvPr id="2" name="Picture 1" descr="Screen Shot 2018-06-14 at 9.16.2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0" y="9144000"/>
            <a:ext cx="4859130" cy="3048000"/>
          </a:xfrm>
          <a:prstGeom prst="rect">
            <a:avLst/>
          </a:prstGeom>
        </p:spPr>
      </p:pic>
    </p:spTree>
    <p:extLst>
      <p:ext uri="{BB962C8B-B14F-4D97-AF65-F5344CB8AC3E}">
        <p14:creationId xmlns:p14="http://schemas.microsoft.com/office/powerpoint/2010/main" val="37201707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371600"/>
            <a:ext cx="20269200" cy="10090727"/>
          </a:xfrm>
        </p:spPr>
      </p:pic>
    </p:spTree>
    <p:extLst>
      <p:ext uri="{BB962C8B-B14F-4D97-AF65-F5344CB8AC3E}">
        <p14:creationId xmlns:p14="http://schemas.microsoft.com/office/powerpoint/2010/main" val="18885852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cs typeface="Calibri Light"/>
              </a:rPr>
              <a:t>Four mechanisms </a:t>
            </a:r>
            <a:r>
              <a:rPr lang="en-US" dirty="0" smtClean="0">
                <a:cs typeface="Calibri Light"/>
              </a:rPr>
              <a:t>to communicate operational </a:t>
            </a:r>
            <a:r>
              <a:rPr lang="en-US" dirty="0">
                <a:cs typeface="Calibri Light"/>
              </a:rPr>
              <a:t>errors in Node.js</a:t>
            </a:r>
            <a:r>
              <a:rPr lang="en-US" dirty="0" smtClean="0">
                <a:cs typeface="Calibri Light"/>
              </a:rPr>
              <a:t>:</a:t>
            </a:r>
          </a:p>
          <a:p>
            <a:pPr marL="0" indent="0">
              <a:buNone/>
            </a:pPr>
            <a:endParaRPr lang="en-US" dirty="0" smtClean="0">
              <a:cs typeface="Calibri Light"/>
            </a:endParaRPr>
          </a:p>
          <a:p>
            <a:pPr marL="2209800" lvl="3" indent="-914400">
              <a:buFont typeface="+mj-lt"/>
              <a:buAutoNum type="arabicPeriod"/>
            </a:pPr>
            <a:r>
              <a:rPr lang="en-US" dirty="0">
                <a:latin typeface="Consolas"/>
                <a:cs typeface="Calibri"/>
              </a:rPr>
              <a:t>throw new Error('something bad happened!')</a:t>
            </a:r>
            <a:r>
              <a:rPr lang="en-US" dirty="0" smtClean="0">
                <a:latin typeface="Consolas"/>
                <a:cs typeface="Calibri"/>
              </a:rPr>
              <a:t>;</a:t>
            </a:r>
          </a:p>
          <a:p>
            <a:pPr marL="1295400" lvl="3" indent="0">
              <a:buNone/>
            </a:pPr>
            <a:endParaRPr lang="en-US" dirty="0">
              <a:latin typeface="Consolas"/>
              <a:cs typeface="Calibri"/>
            </a:endParaRPr>
          </a:p>
          <a:p>
            <a:pPr marL="2209800" lvl="3" indent="-914400">
              <a:buFont typeface="+mj-lt"/>
              <a:buAutoNum type="arabicPeriod"/>
            </a:pPr>
            <a:r>
              <a:rPr lang="en-US" dirty="0">
                <a:latin typeface="Consolas"/>
                <a:cs typeface="Calibri"/>
              </a:rPr>
              <a:t>callback(new Error('something bad happened!'));</a:t>
            </a:r>
          </a:p>
          <a:p>
            <a:pPr marL="0" indent="0">
              <a:buNone/>
            </a:pPr>
            <a:endParaRPr lang="en-US" dirty="0">
              <a:solidFill>
                <a:srgbClr val="FF6600"/>
              </a:solidFill>
            </a:endParaRPr>
          </a:p>
        </p:txBody>
      </p:sp>
    </p:spTree>
    <p:extLst>
      <p:ext uri="{BB962C8B-B14F-4D97-AF65-F5344CB8AC3E}">
        <p14:creationId xmlns:p14="http://schemas.microsoft.com/office/powerpoint/2010/main" val="3820702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cs typeface="Calibri Light"/>
              </a:rPr>
              <a:t>Four mechanisms to </a:t>
            </a:r>
            <a:r>
              <a:rPr lang="en-US" dirty="0" smtClean="0">
                <a:cs typeface="Calibri Light"/>
              </a:rPr>
              <a:t>communicate operational </a:t>
            </a:r>
            <a:r>
              <a:rPr lang="en-US" dirty="0">
                <a:cs typeface="Calibri Light"/>
              </a:rPr>
              <a:t>errors in Node.js</a:t>
            </a:r>
            <a:r>
              <a:rPr lang="en-US" dirty="0" smtClean="0">
                <a:cs typeface="Calibri Light"/>
              </a:rPr>
              <a:t>:</a:t>
            </a:r>
          </a:p>
          <a:p>
            <a:pPr marL="0" indent="0">
              <a:buNone/>
            </a:pPr>
            <a:endParaRPr lang="en-US" dirty="0" smtClean="0">
              <a:cs typeface="Calibri Light"/>
            </a:endParaRPr>
          </a:p>
          <a:p>
            <a:pPr marL="2209800" lvl="3" indent="-914400">
              <a:buFont typeface="+mj-lt"/>
              <a:buAutoNum type="arabicPeriod"/>
            </a:pPr>
            <a:r>
              <a:rPr lang="en-US" dirty="0">
                <a:latin typeface="Consolas"/>
                <a:cs typeface="Calibri"/>
              </a:rPr>
              <a:t>throw new Error('something bad happened!')</a:t>
            </a:r>
            <a:r>
              <a:rPr lang="en-US" dirty="0" smtClean="0">
                <a:latin typeface="Consolas"/>
                <a:cs typeface="Calibri"/>
              </a:rPr>
              <a:t>;</a:t>
            </a:r>
          </a:p>
          <a:p>
            <a:pPr marL="1295400" lvl="3" indent="0">
              <a:buNone/>
            </a:pPr>
            <a:endParaRPr lang="en-US" dirty="0">
              <a:latin typeface="Consolas"/>
              <a:cs typeface="Calibri"/>
            </a:endParaRPr>
          </a:p>
          <a:p>
            <a:pPr marL="2209800" lvl="3" indent="-914400">
              <a:buFont typeface="+mj-lt"/>
              <a:buAutoNum type="arabicPeriod"/>
            </a:pPr>
            <a:r>
              <a:rPr lang="en-US" dirty="0">
                <a:latin typeface="Consolas"/>
                <a:cs typeface="Calibri"/>
              </a:rPr>
              <a:t>callback(new Error('something bad happened!'))</a:t>
            </a:r>
            <a:r>
              <a:rPr lang="en-US" dirty="0" smtClean="0">
                <a:latin typeface="Consolas"/>
                <a:cs typeface="Calibri"/>
              </a:rPr>
              <a:t>;</a:t>
            </a:r>
          </a:p>
          <a:p>
            <a:pPr marL="1295400" lvl="3" indent="0">
              <a:buNone/>
            </a:pPr>
            <a:endParaRPr lang="en-US" dirty="0">
              <a:latin typeface="Consolas"/>
              <a:cs typeface="Calibri"/>
            </a:endParaRPr>
          </a:p>
          <a:p>
            <a:pPr marL="2209800" lvl="3" indent="-914400">
              <a:buFont typeface="+mj-lt"/>
              <a:buAutoNum type="arabicPeriod"/>
            </a:pPr>
            <a:r>
              <a:rPr lang="en-US" dirty="0">
                <a:cs typeface="Calibri"/>
              </a:rPr>
              <a:t>return </a:t>
            </a:r>
            <a:r>
              <a:rPr lang="en-US" dirty="0" err="1">
                <a:cs typeface="Calibri"/>
              </a:rPr>
              <a:t>Promise.reject</a:t>
            </a:r>
            <a:r>
              <a:rPr lang="en-US" dirty="0">
                <a:cs typeface="Calibri"/>
              </a:rPr>
              <a:t>(new Error('something bad happened!'));</a:t>
            </a:r>
          </a:p>
          <a:p>
            <a:pPr marL="0" indent="0">
              <a:buNone/>
            </a:pPr>
            <a:endParaRPr lang="en-US" dirty="0">
              <a:solidFill>
                <a:srgbClr val="FF6600"/>
              </a:solidFill>
            </a:endParaRPr>
          </a:p>
        </p:txBody>
      </p:sp>
    </p:spTree>
    <p:extLst>
      <p:ext uri="{BB962C8B-B14F-4D97-AF65-F5344CB8AC3E}">
        <p14:creationId xmlns:p14="http://schemas.microsoft.com/office/powerpoint/2010/main" val="3820702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cs typeface="Calibri Light"/>
              </a:rPr>
              <a:t>Four mechanisms to </a:t>
            </a:r>
            <a:r>
              <a:rPr lang="en-US" dirty="0" smtClean="0">
                <a:cs typeface="Calibri Light"/>
              </a:rPr>
              <a:t>communicate operational </a:t>
            </a:r>
            <a:r>
              <a:rPr lang="en-US" dirty="0">
                <a:cs typeface="Calibri Light"/>
              </a:rPr>
              <a:t>errors in Node.js</a:t>
            </a:r>
            <a:r>
              <a:rPr lang="en-US" dirty="0" smtClean="0">
                <a:cs typeface="Calibri Light"/>
              </a:rPr>
              <a:t>:</a:t>
            </a:r>
          </a:p>
          <a:p>
            <a:pPr marL="0" indent="0">
              <a:buNone/>
            </a:pPr>
            <a:endParaRPr lang="en-US" dirty="0" smtClean="0">
              <a:cs typeface="Calibri Light"/>
            </a:endParaRPr>
          </a:p>
          <a:p>
            <a:pPr marL="2209800" lvl="3" indent="-914400">
              <a:buFont typeface="+mj-lt"/>
              <a:buAutoNum type="arabicPeriod"/>
            </a:pPr>
            <a:r>
              <a:rPr lang="en-US" dirty="0">
                <a:latin typeface="Consolas"/>
                <a:cs typeface="Calibri"/>
              </a:rPr>
              <a:t>throw new Error('something bad happened!')</a:t>
            </a:r>
            <a:r>
              <a:rPr lang="en-US" dirty="0" smtClean="0">
                <a:latin typeface="Consolas"/>
                <a:cs typeface="Calibri"/>
              </a:rPr>
              <a:t>;</a:t>
            </a:r>
          </a:p>
          <a:p>
            <a:pPr marL="1295400" lvl="3" indent="0">
              <a:buNone/>
            </a:pPr>
            <a:endParaRPr lang="en-US" dirty="0">
              <a:latin typeface="Consolas"/>
              <a:cs typeface="Calibri"/>
            </a:endParaRPr>
          </a:p>
          <a:p>
            <a:pPr marL="2209800" lvl="3" indent="-914400">
              <a:buFont typeface="+mj-lt"/>
              <a:buAutoNum type="arabicPeriod"/>
            </a:pPr>
            <a:r>
              <a:rPr lang="en-US" dirty="0">
                <a:latin typeface="Consolas"/>
                <a:cs typeface="Calibri"/>
              </a:rPr>
              <a:t>callback(new Error('something bad happened!'))</a:t>
            </a:r>
            <a:r>
              <a:rPr lang="en-US" dirty="0" smtClean="0">
                <a:latin typeface="Consolas"/>
                <a:cs typeface="Calibri"/>
              </a:rPr>
              <a:t>;</a:t>
            </a:r>
          </a:p>
          <a:p>
            <a:pPr marL="1295400" lvl="3" indent="0">
              <a:buNone/>
            </a:pPr>
            <a:endParaRPr lang="en-US" dirty="0">
              <a:latin typeface="Consolas"/>
              <a:cs typeface="Calibri"/>
            </a:endParaRPr>
          </a:p>
          <a:p>
            <a:pPr marL="2209800" lvl="3" indent="-914400">
              <a:buFont typeface="+mj-lt"/>
              <a:buAutoNum type="arabicPeriod"/>
            </a:pPr>
            <a:r>
              <a:rPr lang="en-US" dirty="0">
                <a:cs typeface="Calibri"/>
              </a:rPr>
              <a:t>return </a:t>
            </a:r>
            <a:r>
              <a:rPr lang="en-US" dirty="0" err="1">
                <a:cs typeface="Calibri"/>
              </a:rPr>
              <a:t>Promise.reject</a:t>
            </a:r>
            <a:r>
              <a:rPr lang="en-US" dirty="0">
                <a:cs typeface="Calibri"/>
              </a:rPr>
              <a:t>(new Error('something bad happened!'))</a:t>
            </a:r>
            <a:r>
              <a:rPr lang="en-US" dirty="0" smtClean="0">
                <a:cs typeface="Calibri"/>
              </a:rPr>
              <a:t>;</a:t>
            </a:r>
          </a:p>
          <a:p>
            <a:pPr marL="1295400" lvl="3" indent="0">
              <a:buNone/>
            </a:pPr>
            <a:endParaRPr lang="en-US" dirty="0">
              <a:cs typeface="Calibri"/>
            </a:endParaRPr>
          </a:p>
          <a:p>
            <a:pPr marL="2209800" lvl="3" indent="-914400">
              <a:buFont typeface="+mj-lt"/>
              <a:buAutoNum type="arabicPeriod"/>
            </a:pPr>
            <a:r>
              <a:rPr lang="en-US" dirty="0" err="1">
                <a:latin typeface="Consolas"/>
                <a:cs typeface="Calibri"/>
              </a:rPr>
              <a:t>myEmitter.emit</a:t>
            </a:r>
            <a:r>
              <a:rPr lang="en-US" dirty="0">
                <a:latin typeface="Consolas"/>
                <a:cs typeface="Calibri"/>
              </a:rPr>
              <a:t>('error', new Error(something bad happened!'));</a:t>
            </a:r>
            <a:br>
              <a:rPr lang="en-US" dirty="0">
                <a:latin typeface="Consolas"/>
                <a:cs typeface="Calibri"/>
              </a:rPr>
            </a:br>
            <a:endParaRPr lang="en-US" dirty="0">
              <a:cs typeface="Calibri"/>
            </a:endParaRPr>
          </a:p>
          <a:p>
            <a:pPr marL="0" indent="0">
              <a:buNone/>
            </a:pPr>
            <a:endParaRPr lang="en-US" dirty="0">
              <a:solidFill>
                <a:srgbClr val="FF6600"/>
              </a:solidFill>
            </a:endParaRPr>
          </a:p>
        </p:txBody>
      </p:sp>
    </p:spTree>
    <p:extLst>
      <p:ext uri="{BB962C8B-B14F-4D97-AF65-F5344CB8AC3E}">
        <p14:creationId xmlns:p14="http://schemas.microsoft.com/office/powerpoint/2010/main" val="3820702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dos - unhandled error.png"/>
          <p:cNvPicPr>
            <a:picLocks noGrp="1" noChangeAspect="1"/>
          </p:cNvPicPr>
          <p:nvPr>
            <p:ph idx="1"/>
          </p:nvPr>
        </p:nvPicPr>
        <p:blipFill>
          <a:blip r:embed="rId3">
            <a:extLst>
              <a:ext uri="{28A0092B-C50C-407E-A947-70E740481C1C}">
                <a14:useLocalDpi xmlns:a14="http://schemas.microsoft.com/office/drawing/2010/main" val="0"/>
              </a:ext>
            </a:extLst>
          </a:blip>
          <a:srcRect l="-5318" r="-5318"/>
          <a:stretch>
            <a:fillRect/>
          </a:stretch>
        </p:blipFill>
        <p:spPr>
          <a:xfrm>
            <a:off x="1524000" y="1066800"/>
            <a:ext cx="21161375" cy="10972800"/>
          </a:xfrm>
        </p:spPr>
      </p:pic>
      <p:sp>
        <p:nvSpPr>
          <p:cNvPr id="7" name="Rectangle 6"/>
          <p:cNvSpPr/>
          <p:nvPr/>
        </p:nvSpPr>
        <p:spPr bwMode="auto">
          <a:xfrm>
            <a:off x="0" y="5105400"/>
            <a:ext cx="24384000" cy="2895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pt-BR" sz="6000" dirty="0" err="1" smtClean="0">
                <a:solidFill>
                  <a:schemeClr val="bg1"/>
                </a:solidFill>
                <a:latin typeface="Arial Unicode MS"/>
                <a:cs typeface="Arial Unicode MS"/>
              </a:rPr>
              <a:t>Example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Failure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to</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handle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error</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object</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passed</a:t>
            </a:r>
            <a:r>
              <a:rPr lang="pt-BR" sz="6000" dirty="0" smtClean="0">
                <a:solidFill>
                  <a:schemeClr val="bg1"/>
                </a:solidFill>
                <a:latin typeface="Arial Unicode MS"/>
                <a:cs typeface="Arial Unicode MS"/>
              </a:rPr>
              <a:t> in </a:t>
            </a:r>
            <a:r>
              <a:rPr lang="pt-BR" sz="6000" dirty="0" err="1" smtClean="0">
                <a:solidFill>
                  <a:schemeClr val="bg1"/>
                </a:solidFill>
                <a:latin typeface="Arial Unicode MS"/>
                <a:cs typeface="Arial Unicode MS"/>
              </a:rPr>
              <a:t>the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callback</a:t>
            </a:r>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7743567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Unhanded </a:t>
            </a:r>
            <a:r>
              <a:rPr lang="en-US" dirty="0"/>
              <a:t>Exception due to Operational Errors </a:t>
            </a:r>
          </a:p>
        </p:txBody>
      </p:sp>
      <p:sp>
        <p:nvSpPr>
          <p:cNvPr id="3" name="Content Placeholder 2"/>
          <p:cNvSpPr>
            <a:spLocks noGrp="1"/>
          </p:cNvSpPr>
          <p:nvPr>
            <p:ph idx="1"/>
          </p:nvPr>
        </p:nvSpPr>
        <p:spPr/>
        <p:txBody>
          <a:bodyPr/>
          <a:lstStyle/>
          <a:p>
            <a:pPr>
              <a:buFont typeface="Wingdings" charset="2"/>
              <a:buChar char="ü"/>
            </a:pPr>
            <a:r>
              <a:rPr lang="en-US" dirty="0">
                <a:solidFill>
                  <a:srgbClr val="FF6600"/>
                </a:solidFill>
                <a:cs typeface="Calibri Light"/>
              </a:rPr>
              <a:t> </a:t>
            </a:r>
            <a:r>
              <a:rPr lang="en-US" dirty="0" smtClean="0"/>
              <a:t>Be </a:t>
            </a:r>
            <a:r>
              <a:rPr lang="en-US" dirty="0"/>
              <a:t>aware of the error delivery mechanism used by the invoked function and handle </a:t>
            </a:r>
            <a:r>
              <a:rPr lang="en-US" dirty="0" smtClean="0"/>
              <a:t>errors</a:t>
            </a:r>
            <a:r>
              <a:rPr lang="en-US" dirty="0" smtClean="0"/>
              <a:t> </a:t>
            </a:r>
            <a:r>
              <a:rPr lang="en-US" dirty="0"/>
              <a:t>accordingly. </a:t>
            </a:r>
            <a:endParaRPr lang="en-US" dirty="0" smtClean="0">
              <a:cs typeface="Calibri"/>
            </a:endParaRPr>
          </a:p>
          <a:p>
            <a:pPr marL="0" indent="0">
              <a:buNone/>
            </a:pPr>
            <a:endParaRPr lang="en-US" dirty="0">
              <a:solidFill>
                <a:srgbClr val="FF6600"/>
              </a:solidFill>
            </a:endParaRPr>
          </a:p>
        </p:txBody>
      </p:sp>
    </p:spTree>
    <p:extLst>
      <p:ext uri="{BB962C8B-B14F-4D97-AF65-F5344CB8AC3E}">
        <p14:creationId xmlns:p14="http://schemas.microsoft.com/office/powerpoint/2010/main" val="18432522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4" name="Content Placeholder 3"/>
          <p:cNvSpPr>
            <a:spLocks noGrp="1"/>
          </p:cNvSpPr>
          <p:nvPr>
            <p:ph idx="1"/>
          </p:nvPr>
        </p:nvSpPr>
        <p:spPr/>
        <p:txBody>
          <a:bodyPr/>
          <a:lstStyle/>
          <a:p>
            <a:r>
              <a:rPr lang="en-US" dirty="0"/>
              <a:t>Insecure Access to File </a:t>
            </a:r>
            <a:r>
              <a:rPr lang="en-US" dirty="0" smtClean="0"/>
              <a:t>System</a:t>
            </a:r>
          </a:p>
          <a:p>
            <a:pPr lvl="1"/>
            <a:r>
              <a:rPr lang="en-US" dirty="0" smtClean="0"/>
              <a:t>Pattern #1 Directory Traversal</a:t>
            </a:r>
          </a:p>
          <a:p>
            <a:pPr lvl="1"/>
            <a:r>
              <a:rPr lang="en-US" dirty="0" smtClean="0"/>
              <a:t>Pattern </a:t>
            </a:r>
            <a:r>
              <a:rPr lang="en-US" dirty="0"/>
              <a:t>#2 </a:t>
            </a:r>
            <a:r>
              <a:rPr lang="en-US" dirty="0" err="1"/>
              <a:t>Symlink</a:t>
            </a:r>
            <a:r>
              <a:rPr lang="en-US" dirty="0"/>
              <a:t> </a:t>
            </a:r>
            <a:r>
              <a:rPr lang="en-US" dirty="0" smtClean="0"/>
              <a:t>Attack</a:t>
            </a:r>
          </a:p>
          <a:p>
            <a:pPr marL="381000" lvl="1" indent="0">
              <a:buNone/>
            </a:pPr>
            <a:endParaRPr lang="en-US" dirty="0" smtClean="0"/>
          </a:p>
        </p:txBody>
      </p:sp>
    </p:spTree>
    <p:extLst>
      <p:ext uri="{BB962C8B-B14F-4D97-AF65-F5344CB8AC3E}">
        <p14:creationId xmlns:p14="http://schemas.microsoft.com/office/powerpoint/2010/main" val="13729928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4" name="Content Placeholder 3"/>
          <p:cNvSpPr>
            <a:spLocks noGrp="1"/>
          </p:cNvSpPr>
          <p:nvPr>
            <p:ph idx="1"/>
          </p:nvPr>
        </p:nvSpPr>
        <p:spPr/>
        <p:txBody>
          <a:bodyPr/>
          <a:lstStyle/>
          <a:p>
            <a:r>
              <a:rPr lang="en-US" dirty="0" smtClean="0"/>
              <a:t>Sensitive </a:t>
            </a:r>
            <a:r>
              <a:rPr lang="en-US" dirty="0"/>
              <a:t>Data </a:t>
            </a:r>
            <a:r>
              <a:rPr lang="en-US" dirty="0" smtClean="0"/>
              <a:t>Exposure</a:t>
            </a:r>
          </a:p>
          <a:p>
            <a:pPr lvl="1"/>
            <a:r>
              <a:rPr lang="en-US" dirty="0" smtClean="0"/>
              <a:t>Pattern </a:t>
            </a:r>
            <a:r>
              <a:rPr lang="en-US" dirty="0"/>
              <a:t>#1 Leaking Application </a:t>
            </a:r>
            <a:r>
              <a:rPr lang="en-US" dirty="0" smtClean="0"/>
              <a:t>Secrets</a:t>
            </a:r>
          </a:p>
          <a:p>
            <a:pPr lvl="1"/>
            <a:r>
              <a:rPr lang="en-US" dirty="0"/>
              <a:t>Pattern #2 Predictable Secrets </a:t>
            </a:r>
            <a:r>
              <a:rPr lang="en-US" dirty="0" smtClean="0"/>
              <a:t>(</a:t>
            </a:r>
            <a:r>
              <a:rPr lang="en-US" dirty="0"/>
              <a:t>Insecure Randomness</a:t>
            </a:r>
            <a:r>
              <a:rPr lang="en-US" dirty="0" smtClean="0"/>
              <a:t>)</a:t>
            </a:r>
          </a:p>
          <a:p>
            <a:pPr lvl="1"/>
            <a:r>
              <a:rPr lang="en-US" dirty="0"/>
              <a:t>Pattern #3 Predictable Secrets </a:t>
            </a:r>
            <a:r>
              <a:rPr lang="en-US" dirty="0" smtClean="0"/>
              <a:t>(</a:t>
            </a:r>
            <a:r>
              <a:rPr lang="en-US" dirty="0"/>
              <a:t>Non-constant Time Comparison</a:t>
            </a:r>
            <a:r>
              <a:rPr lang="en-US" dirty="0" smtClean="0"/>
              <a:t>)</a:t>
            </a:r>
          </a:p>
          <a:p>
            <a:pPr lvl="1"/>
            <a:r>
              <a:rPr lang="en-US" dirty="0"/>
              <a:t>Pattern #4 Remote Memory </a:t>
            </a:r>
            <a:r>
              <a:rPr lang="en-US" dirty="0" smtClean="0"/>
              <a:t>Exposure</a:t>
            </a:r>
          </a:p>
          <a:p>
            <a:pPr lvl="1"/>
            <a:r>
              <a:rPr lang="en-US" dirty="0"/>
              <a:t>Pattern #5 Insecure Network Usage</a:t>
            </a:r>
            <a:endParaRPr lang="en-US" dirty="0" smtClean="0"/>
          </a:p>
          <a:p>
            <a:pPr lvl="1"/>
            <a:endParaRPr lang="en-US" dirty="0" smtClean="0"/>
          </a:p>
        </p:txBody>
      </p:sp>
    </p:spTree>
    <p:extLst>
      <p:ext uri="{BB962C8B-B14F-4D97-AF65-F5344CB8AC3E}">
        <p14:creationId xmlns:p14="http://schemas.microsoft.com/office/powerpoint/2010/main" val="6928896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4" name="Content Placeholder 3"/>
          <p:cNvSpPr>
            <a:spLocks noGrp="1"/>
          </p:cNvSpPr>
          <p:nvPr>
            <p:ph idx="1"/>
          </p:nvPr>
        </p:nvSpPr>
        <p:spPr/>
        <p:txBody>
          <a:bodyPr/>
          <a:lstStyle/>
          <a:p>
            <a:r>
              <a:rPr lang="en-US" dirty="0" smtClean="0"/>
              <a:t>Denial of Service</a:t>
            </a:r>
          </a:p>
          <a:p>
            <a:pPr lvl="1"/>
            <a:r>
              <a:rPr lang="en-US" dirty="0" smtClean="0"/>
              <a:t>Pattern </a:t>
            </a:r>
            <a:r>
              <a:rPr lang="en-US" dirty="0"/>
              <a:t>#1 Exhausting System Resources</a:t>
            </a:r>
            <a:endParaRPr lang="en-US" dirty="0" smtClean="0"/>
          </a:p>
          <a:p>
            <a:pPr lvl="1"/>
            <a:r>
              <a:rPr lang="en-US" dirty="0"/>
              <a:t>Pattern #2 Keeping Event Loop Busy </a:t>
            </a:r>
            <a:endParaRPr lang="en-US" dirty="0" smtClean="0"/>
          </a:p>
          <a:p>
            <a:pPr lvl="1"/>
            <a:r>
              <a:rPr lang="en-US" dirty="0" smtClean="0"/>
              <a:t>Pattern </a:t>
            </a:r>
            <a:r>
              <a:rPr lang="en-US" dirty="0"/>
              <a:t>#3 Crashing Event Loop By Unhandled Exceptions</a:t>
            </a:r>
            <a:endParaRPr lang="en-US" dirty="0" smtClean="0"/>
          </a:p>
        </p:txBody>
      </p:sp>
    </p:spTree>
    <p:extLst>
      <p:ext uri="{BB962C8B-B14F-4D97-AF65-F5344CB8AC3E}">
        <p14:creationId xmlns:p14="http://schemas.microsoft.com/office/powerpoint/2010/main" val="6928896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Resources </a:t>
            </a:r>
            <a:endParaRPr lang="en-US" dirty="0"/>
          </a:p>
        </p:txBody>
      </p:sp>
    </p:spTree>
    <p:extLst>
      <p:ext uri="{BB962C8B-B14F-4D97-AF65-F5344CB8AC3E}">
        <p14:creationId xmlns:p14="http://schemas.microsoft.com/office/powerpoint/2010/main" val="1180911564"/>
      </p:ext>
    </p:extLst>
  </p:cSld>
  <p:clrMapOvr>
    <a:masterClrMapping/>
  </p:clrMapOvr>
  <p:transition xmlns:p14="http://schemas.microsoft.com/office/powerpoint/2010/mai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Resources</a:t>
            </a:r>
            <a:endParaRPr lang="en-US" dirty="0"/>
          </a:p>
        </p:txBody>
      </p:sp>
      <p:pic>
        <p:nvPicPr>
          <p:cNvPr id="5" name="Content Placeholder 7" descr="PNPV Report Cover.png"/>
          <p:cNvPicPr>
            <a:picLocks noGrp="1" noChangeAspect="1"/>
          </p:cNvPicPr>
          <p:nvPr>
            <p:ph idx="1"/>
          </p:nvPr>
        </p:nvPicPr>
        <p:blipFill>
          <a:blip r:embed="rId3">
            <a:extLst>
              <a:ext uri="{28A0092B-C50C-407E-A947-70E740481C1C}">
                <a14:useLocalDpi xmlns:a14="http://schemas.microsoft.com/office/drawing/2010/main" val="0"/>
              </a:ext>
            </a:extLst>
          </a:blip>
          <a:srcRect l="-92711" r="-92711"/>
          <a:stretch>
            <a:fillRect/>
          </a:stretch>
        </p:blipFill>
        <p:spPr>
          <a:xfrm>
            <a:off x="3276600" y="2971800"/>
            <a:ext cx="17449800" cy="9048239"/>
          </a:xfrm>
        </p:spPr>
      </p:pic>
    </p:spTree>
    <p:extLst>
      <p:ext uri="{BB962C8B-B14F-4D97-AF65-F5344CB8AC3E}">
        <p14:creationId xmlns:p14="http://schemas.microsoft.com/office/powerpoint/2010/main" val="11508525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1994" y="0"/>
            <a:ext cx="21950245" cy="12344400"/>
          </a:xfrm>
        </p:spPr>
      </p:pic>
      <p:pic>
        <p:nvPicPr>
          <p:cNvPr id="5" name="Picture 4" descr="sun_earth_backgrou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6798" y="0"/>
            <a:ext cx="1257202" cy="12332336"/>
          </a:xfrm>
          <a:prstGeom prst="rect">
            <a:avLst/>
          </a:prstGeom>
        </p:spPr>
      </p:pic>
      <p:pic>
        <p:nvPicPr>
          <p:cNvPr id="8" name="Picture 7" descr="sun_earth_background_le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41042" cy="12344400"/>
          </a:xfrm>
          <a:prstGeom prst="rect">
            <a:avLst/>
          </a:prstGeom>
        </p:spPr>
      </p:pic>
    </p:spTree>
    <p:extLst>
      <p:ext uri="{BB962C8B-B14F-4D97-AF65-F5344CB8AC3E}">
        <p14:creationId xmlns:p14="http://schemas.microsoft.com/office/powerpoint/2010/main" val="16554752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5401" y="2362200"/>
            <a:ext cx="17860113" cy="9957013"/>
          </a:xfrm>
        </p:spPr>
      </p:pic>
      <p:sp>
        <p:nvSpPr>
          <p:cNvPr id="4" name="TextBox 3"/>
          <p:cNvSpPr txBox="1"/>
          <p:nvPr/>
        </p:nvSpPr>
        <p:spPr>
          <a:xfrm>
            <a:off x="8610600" y="609600"/>
            <a:ext cx="7627208" cy="1200329"/>
          </a:xfrm>
          <a:prstGeom prst="rect">
            <a:avLst/>
          </a:prstGeom>
          <a:noFill/>
        </p:spPr>
        <p:txBody>
          <a:bodyPr wrap="none" rtlCol="0">
            <a:spAutoFit/>
          </a:bodyPr>
          <a:lstStyle/>
          <a:p>
            <a:r>
              <a:rPr lang="en-US" sz="7200" dirty="0">
                <a:latin typeface="+mn-lt"/>
                <a:hlinkClick r:id="rId4"/>
              </a:rPr>
              <a:t>n</a:t>
            </a:r>
            <a:r>
              <a:rPr lang="en-US" sz="7200" dirty="0" smtClean="0">
                <a:latin typeface="+mn-lt"/>
                <a:hlinkClick r:id="rId4"/>
              </a:rPr>
              <a:t>ode.advisories.io</a:t>
            </a:r>
            <a:endParaRPr lang="en-US" sz="7200" dirty="0">
              <a:latin typeface="+mn-lt"/>
            </a:endParaRPr>
          </a:p>
        </p:txBody>
      </p:sp>
    </p:spTree>
    <p:extLst>
      <p:ext uri="{BB962C8B-B14F-4D97-AF65-F5344CB8AC3E}">
        <p14:creationId xmlns:p14="http://schemas.microsoft.com/office/powerpoint/2010/main" val="24890006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6771" y="2362200"/>
            <a:ext cx="17937374" cy="9957013"/>
          </a:xfrm>
        </p:spPr>
      </p:pic>
      <p:sp>
        <p:nvSpPr>
          <p:cNvPr id="4" name="TextBox 3"/>
          <p:cNvSpPr txBox="1"/>
          <p:nvPr/>
        </p:nvSpPr>
        <p:spPr>
          <a:xfrm>
            <a:off x="8610600" y="609600"/>
            <a:ext cx="7627208" cy="1200329"/>
          </a:xfrm>
          <a:prstGeom prst="rect">
            <a:avLst/>
          </a:prstGeom>
          <a:noFill/>
        </p:spPr>
        <p:txBody>
          <a:bodyPr wrap="none" rtlCol="0">
            <a:spAutoFit/>
          </a:bodyPr>
          <a:lstStyle/>
          <a:p>
            <a:r>
              <a:rPr lang="en-US" sz="7200" dirty="0">
                <a:latin typeface="+mn-lt"/>
                <a:hlinkClick r:id="rId4"/>
              </a:rPr>
              <a:t>n</a:t>
            </a:r>
            <a:r>
              <a:rPr lang="en-US" sz="7200" dirty="0" smtClean="0">
                <a:latin typeface="+mn-lt"/>
                <a:hlinkClick r:id="rId4"/>
              </a:rPr>
              <a:t>ode.advisories.io</a:t>
            </a:r>
            <a:endParaRPr lang="en-US" sz="7200" dirty="0">
              <a:latin typeface="+mn-lt"/>
            </a:endParaRPr>
          </a:p>
        </p:txBody>
      </p:sp>
    </p:spTree>
    <p:extLst>
      <p:ext uri="{BB962C8B-B14F-4D97-AF65-F5344CB8AC3E}">
        <p14:creationId xmlns:p14="http://schemas.microsoft.com/office/powerpoint/2010/main" val="26035191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rigjt brothers.jpg"/>
          <p:cNvPicPr>
            <a:picLocks noGrp="1" noChangeAspect="1"/>
          </p:cNvPicPr>
          <p:nvPr>
            <p:ph idx="1"/>
          </p:nvPr>
        </p:nvPicPr>
        <p:blipFill>
          <a:blip r:embed="rId2">
            <a:alphaModFix amt="56000"/>
            <a:extLst>
              <a:ext uri="{28A0092B-C50C-407E-A947-70E740481C1C}">
                <a14:useLocalDpi xmlns:a14="http://schemas.microsoft.com/office/drawing/2010/main" val="0"/>
              </a:ext>
            </a:extLst>
          </a:blip>
          <a:srcRect l="-466" r="-466"/>
          <a:stretch>
            <a:fillRect/>
          </a:stretch>
        </p:blipFill>
        <p:spPr>
          <a:xfrm>
            <a:off x="-71437" y="-533400"/>
            <a:ext cx="24836437" cy="12877800"/>
          </a:xfrm>
        </p:spPr>
      </p:pic>
      <p:sp>
        <p:nvSpPr>
          <p:cNvPr id="5" name="Rectangle 4"/>
          <p:cNvSpPr/>
          <p:nvPr/>
        </p:nvSpPr>
        <p:spPr>
          <a:xfrm>
            <a:off x="2209800" y="6934200"/>
            <a:ext cx="20574000" cy="1015663"/>
          </a:xfrm>
          <a:prstGeom prst="rect">
            <a:avLst/>
          </a:prstGeom>
        </p:spPr>
        <p:txBody>
          <a:bodyPr wrap="square">
            <a:spAutoFit/>
          </a:bodyPr>
          <a:lstStyle/>
          <a:p>
            <a:pPr marL="0" indent="0" algn="ctr">
              <a:buNone/>
            </a:pPr>
            <a:r>
              <a:rPr lang="en-US" sz="6000" b="1" dirty="0" smtClean="0">
                <a:solidFill>
                  <a:schemeClr val="accent1">
                    <a:lumMod val="50000"/>
                  </a:schemeClr>
                </a:solidFill>
                <a:latin typeface="+mj-lt"/>
              </a:rPr>
              <a:t>@</a:t>
            </a:r>
            <a:r>
              <a:rPr lang="en-US" sz="6000" b="1" dirty="0" err="1" smtClean="0">
                <a:solidFill>
                  <a:schemeClr val="accent1">
                    <a:lumMod val="50000"/>
                  </a:schemeClr>
                </a:solidFill>
                <a:latin typeface="+mj-lt"/>
              </a:rPr>
              <a:t>karande_c</a:t>
            </a:r>
            <a:endParaRPr lang="en-US" sz="6000" b="1" dirty="0">
              <a:solidFill>
                <a:schemeClr val="accent1">
                  <a:lumMod val="50000"/>
                </a:schemeClr>
              </a:solidFill>
              <a:latin typeface="+mj-lt"/>
            </a:endParaRPr>
          </a:p>
        </p:txBody>
      </p:sp>
    </p:spTree>
    <p:extLst>
      <p:ext uri="{BB962C8B-B14F-4D97-AF65-F5344CB8AC3E}">
        <p14:creationId xmlns:p14="http://schemas.microsoft.com/office/powerpoint/2010/main" val="489874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8634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1994" y="0"/>
            <a:ext cx="21950245" cy="12344400"/>
          </a:xfrm>
        </p:spPr>
      </p:pic>
      <p:pic>
        <p:nvPicPr>
          <p:cNvPr id="5" name="Picture 4" descr="sun_earth_backgrou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6798" y="0"/>
            <a:ext cx="1257202" cy="12332336"/>
          </a:xfrm>
          <a:prstGeom prst="rect">
            <a:avLst/>
          </a:prstGeom>
        </p:spPr>
      </p:pic>
      <p:pic>
        <p:nvPicPr>
          <p:cNvPr id="8" name="Picture 7" descr="sun_earth_background_le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41042" cy="12344400"/>
          </a:xfrm>
          <a:prstGeom prst="rect">
            <a:avLst/>
          </a:prstGeom>
        </p:spPr>
      </p:pic>
    </p:spTree>
    <p:extLst>
      <p:ext uri="{BB962C8B-B14F-4D97-AF65-F5344CB8AC3E}">
        <p14:creationId xmlns:p14="http://schemas.microsoft.com/office/powerpoint/2010/main" val="40005267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sun_earth_background.png"/>
          <p:cNvPicPr>
            <a:picLocks noGrp="1" noChangeAspect="1"/>
          </p:cNvPicPr>
          <p:nvPr>
            <p:ph idx="1"/>
          </p:nvPr>
        </p:nvPicPr>
        <p:blipFill>
          <a:blip r:embed="rId3">
            <a:extLst>
              <a:ext uri="{28A0092B-C50C-407E-A947-70E740481C1C}">
                <a14:useLocalDpi xmlns:a14="http://schemas.microsoft.com/office/drawing/2010/main" val="0"/>
              </a:ext>
            </a:extLst>
          </a:blip>
          <a:srcRect t="8685" b="8685"/>
          <a:stretch>
            <a:fillRect/>
          </a:stretch>
        </p:blipFill>
        <p:spPr>
          <a:xfrm>
            <a:off x="-30163" y="26988"/>
            <a:ext cx="24414163" cy="12317412"/>
          </a:xfrm>
        </p:spPr>
      </p:pic>
      <p:pic>
        <p:nvPicPr>
          <p:cNvPr id="18" name="Content Placeholder 5" descr="audit-report-vulns-found-patches.png"/>
          <p:cNvPicPr>
            <a:picLocks noChangeAspect="1"/>
          </p:cNvPicPr>
          <p:nvPr/>
        </p:nvPicPr>
        <p:blipFill>
          <a:blip r:embed="rId4">
            <a:extLst>
              <a:ext uri="{28A0092B-C50C-407E-A947-70E740481C1C}">
                <a14:useLocalDpi xmlns:a14="http://schemas.microsoft.com/office/drawing/2010/main" val="0"/>
              </a:ext>
            </a:extLst>
          </a:blip>
          <a:srcRect l="10108" r="10108"/>
          <a:stretch>
            <a:fillRect/>
          </a:stretch>
        </p:blipFill>
        <p:spPr bwMode="auto">
          <a:xfrm>
            <a:off x="762000" y="1981200"/>
            <a:ext cx="11567318"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19" name="TextBox 18"/>
          <p:cNvSpPr txBox="1"/>
          <p:nvPr/>
        </p:nvSpPr>
        <p:spPr>
          <a:xfrm>
            <a:off x="2362200" y="4038600"/>
            <a:ext cx="8077200" cy="1323439"/>
          </a:xfrm>
          <a:prstGeom prst="rect">
            <a:avLst/>
          </a:prstGeom>
          <a:solidFill>
            <a:srgbClr val="006D01"/>
          </a:solidFill>
        </p:spPr>
        <p:txBody>
          <a:bodyPr wrap="square" rtlCol="0">
            <a:spAutoFit/>
          </a:bodyPr>
          <a:lstStyle/>
          <a:p>
            <a:pPr algn="ctr"/>
            <a:r>
              <a:rPr lang="en-US" sz="8000" dirty="0" smtClean="0">
                <a:solidFill>
                  <a:srgbClr val="FFFFFF"/>
                </a:solidFill>
                <a:latin typeface="Helvetica"/>
                <a:cs typeface="Helvetica"/>
              </a:rPr>
              <a:t>  </a:t>
            </a:r>
            <a:r>
              <a:rPr lang="en-US" sz="8000" dirty="0" err="1" smtClean="0">
                <a:solidFill>
                  <a:srgbClr val="FFFFFF"/>
                </a:solidFill>
                <a:latin typeface="Helvetica"/>
                <a:cs typeface="Helvetica"/>
              </a:rPr>
              <a:t>npm</a:t>
            </a:r>
            <a:r>
              <a:rPr lang="en-US" sz="8000" dirty="0" smtClean="0">
                <a:solidFill>
                  <a:srgbClr val="FFFFFF"/>
                </a:solidFill>
                <a:latin typeface="Helvetica"/>
                <a:cs typeface="Helvetica"/>
              </a:rPr>
              <a:t> audit</a:t>
            </a:r>
            <a:endParaRPr lang="en-US" sz="8000" dirty="0">
              <a:solidFill>
                <a:srgbClr val="FFFFFF"/>
              </a:solidFill>
              <a:latin typeface="Helvetica"/>
              <a:cs typeface="Helvetica"/>
            </a:endParaRPr>
          </a:p>
        </p:txBody>
      </p:sp>
      <p:pic>
        <p:nvPicPr>
          <p:cNvPr id="20" name="Picture 19" descr="Snyk CL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7200" y="6675703"/>
            <a:ext cx="11125200" cy="5323063"/>
          </a:xfrm>
          <a:prstGeom prst="rect">
            <a:avLst/>
          </a:prstGeom>
        </p:spPr>
      </p:pic>
      <p:sp>
        <p:nvSpPr>
          <p:cNvPr id="21" name="TextBox 20"/>
          <p:cNvSpPr txBox="1"/>
          <p:nvPr/>
        </p:nvSpPr>
        <p:spPr>
          <a:xfrm>
            <a:off x="14401800" y="8458201"/>
            <a:ext cx="7010400" cy="1323439"/>
          </a:xfrm>
          <a:prstGeom prst="rect">
            <a:avLst/>
          </a:prstGeom>
          <a:solidFill>
            <a:srgbClr val="3366FF"/>
          </a:solidFill>
        </p:spPr>
        <p:txBody>
          <a:bodyPr wrap="square" rtlCol="0">
            <a:spAutoFit/>
          </a:bodyPr>
          <a:lstStyle/>
          <a:p>
            <a:pPr algn="ctr"/>
            <a:r>
              <a:rPr lang="en-US" sz="8000" dirty="0" smtClean="0">
                <a:solidFill>
                  <a:srgbClr val="FFFFFF"/>
                </a:solidFill>
                <a:latin typeface="Helvetica"/>
                <a:cs typeface="Helvetica"/>
              </a:rPr>
              <a:t>  </a:t>
            </a:r>
            <a:r>
              <a:rPr lang="en-US" sz="8000" dirty="0" err="1" smtClean="0">
                <a:solidFill>
                  <a:srgbClr val="FFFFFF"/>
                </a:solidFill>
                <a:latin typeface="Helvetica"/>
                <a:cs typeface="Helvetica"/>
              </a:rPr>
              <a:t>Snyk</a:t>
            </a:r>
            <a:r>
              <a:rPr lang="en-US" sz="8000" dirty="0" smtClean="0">
                <a:solidFill>
                  <a:srgbClr val="FFFFFF"/>
                </a:solidFill>
                <a:latin typeface="Helvetica"/>
                <a:cs typeface="Helvetica"/>
              </a:rPr>
              <a:t> CLI</a:t>
            </a:r>
            <a:endParaRPr lang="en-US" sz="8000" dirty="0">
              <a:solidFill>
                <a:srgbClr val="FFFFFF"/>
              </a:solidFill>
              <a:latin typeface="Helvetica"/>
              <a:cs typeface="Helvetica"/>
            </a:endParaRPr>
          </a:p>
        </p:txBody>
      </p:sp>
    </p:spTree>
    <p:extLst>
      <p:ext uri="{BB962C8B-B14F-4D97-AF65-F5344CB8AC3E}">
        <p14:creationId xmlns:p14="http://schemas.microsoft.com/office/powerpoint/2010/main" val="31607827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rigjt brothers.jpg"/>
          <p:cNvPicPr>
            <a:picLocks noGrp="1" noChangeAspect="1"/>
          </p:cNvPicPr>
          <p:nvPr>
            <p:ph idx="1"/>
          </p:nvPr>
        </p:nvPicPr>
        <p:blipFill>
          <a:blip r:embed="rId3">
            <a:alphaModFix amt="56000"/>
            <a:extLst>
              <a:ext uri="{28A0092B-C50C-407E-A947-70E740481C1C}">
                <a14:useLocalDpi xmlns:a14="http://schemas.microsoft.com/office/drawing/2010/main" val="0"/>
              </a:ext>
            </a:extLst>
          </a:blip>
          <a:srcRect l="-466" r="-466"/>
          <a:stretch>
            <a:fillRect/>
          </a:stretch>
        </p:blipFill>
        <p:spPr>
          <a:xfrm>
            <a:off x="-71437" y="-533400"/>
            <a:ext cx="24836437" cy="12877800"/>
          </a:xfrm>
        </p:spPr>
      </p:pic>
      <p:sp>
        <p:nvSpPr>
          <p:cNvPr id="5" name="Rectangle 4"/>
          <p:cNvSpPr/>
          <p:nvPr/>
        </p:nvSpPr>
        <p:spPr>
          <a:xfrm>
            <a:off x="-1447800" y="6934200"/>
            <a:ext cx="20574000" cy="1754327"/>
          </a:xfrm>
          <a:prstGeom prst="rect">
            <a:avLst/>
          </a:prstGeom>
        </p:spPr>
        <p:txBody>
          <a:bodyPr wrap="square">
            <a:spAutoFit/>
          </a:bodyPr>
          <a:lstStyle/>
          <a:p>
            <a:pPr marL="0" indent="0" algn="ctr">
              <a:buNone/>
            </a:pPr>
            <a:r>
              <a:rPr lang="en-US" sz="6000" b="1" dirty="0">
                <a:solidFill>
                  <a:schemeClr val="accent1">
                    <a:lumMod val="50000"/>
                  </a:schemeClr>
                </a:solidFill>
                <a:latin typeface="+mj-lt"/>
              </a:rPr>
              <a:t>“By seeking and blundering we learn.”</a:t>
            </a:r>
          </a:p>
          <a:p>
            <a:pPr marL="0" indent="0" algn="ctr">
              <a:buNone/>
            </a:pPr>
            <a:r>
              <a:rPr lang="en-US" sz="4800" i="1" dirty="0">
                <a:latin typeface="+mj-lt"/>
              </a:rPr>
              <a:t>							- Johann Wolfgang von Goethe</a:t>
            </a:r>
          </a:p>
        </p:txBody>
      </p:sp>
    </p:spTree>
    <p:extLst>
      <p:ext uri="{BB962C8B-B14F-4D97-AF65-F5344CB8AC3E}">
        <p14:creationId xmlns:p14="http://schemas.microsoft.com/office/powerpoint/2010/main" val="9744976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PNPV Report Cover.png"/>
          <p:cNvPicPr>
            <a:picLocks noGrp="1" noChangeAspect="1"/>
          </p:cNvPicPr>
          <p:nvPr>
            <p:ph idx="1"/>
          </p:nvPr>
        </p:nvPicPr>
        <p:blipFill>
          <a:blip r:embed="rId3">
            <a:extLst>
              <a:ext uri="{28A0092B-C50C-407E-A947-70E740481C1C}">
                <a14:useLocalDpi xmlns:a14="http://schemas.microsoft.com/office/drawing/2010/main" val="0"/>
              </a:ext>
            </a:extLst>
          </a:blip>
          <a:srcRect l="-92198" r="-92198"/>
          <a:stretch>
            <a:fillRect/>
          </a:stretch>
        </p:blipFill>
        <p:spPr>
          <a:xfrm>
            <a:off x="-2918027" y="1066800"/>
            <a:ext cx="19035279" cy="9906000"/>
          </a:xfrm>
        </p:spPr>
      </p:pic>
    </p:spTree>
    <p:extLst>
      <p:ext uri="{BB962C8B-B14F-4D97-AF65-F5344CB8AC3E}">
        <p14:creationId xmlns:p14="http://schemas.microsoft.com/office/powerpoint/2010/main" val="1482894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PNPV Report Cover.png"/>
          <p:cNvPicPr>
            <a:picLocks noGrp="1" noChangeAspect="1"/>
          </p:cNvPicPr>
          <p:nvPr>
            <p:ph idx="1"/>
          </p:nvPr>
        </p:nvPicPr>
        <p:blipFill>
          <a:blip r:embed="rId3">
            <a:extLst>
              <a:ext uri="{28A0092B-C50C-407E-A947-70E740481C1C}">
                <a14:useLocalDpi xmlns:a14="http://schemas.microsoft.com/office/drawing/2010/main" val="0"/>
              </a:ext>
            </a:extLst>
          </a:blip>
          <a:srcRect l="-92198" r="-92198"/>
          <a:stretch>
            <a:fillRect/>
          </a:stretch>
        </p:blipFill>
        <p:spPr>
          <a:xfrm>
            <a:off x="-2895600" y="1066800"/>
            <a:ext cx="19035279" cy="9906000"/>
          </a:xfrm>
        </p:spPr>
      </p:pic>
      <p:sp>
        <p:nvSpPr>
          <p:cNvPr id="9" name="Rectangle 8"/>
          <p:cNvSpPr/>
          <p:nvPr/>
        </p:nvSpPr>
        <p:spPr>
          <a:xfrm>
            <a:off x="16078200" y="1524000"/>
            <a:ext cx="2751975" cy="6494085"/>
          </a:xfrm>
          <a:prstGeom prst="rect">
            <a:avLst/>
          </a:prstGeom>
        </p:spPr>
        <p:txBody>
          <a:bodyPr wrap="none">
            <a:spAutoFit/>
          </a:bodyPr>
          <a:lstStyle/>
          <a:p>
            <a:pPr algn="ctr"/>
            <a:r>
              <a:rPr lang="en-US" sz="8000" dirty="0" smtClean="0">
                <a:latin typeface="Helvetica"/>
                <a:cs typeface="Helvetica"/>
              </a:rPr>
              <a:t>1,084</a:t>
            </a:r>
          </a:p>
          <a:p>
            <a:pPr algn="ctr"/>
            <a:endParaRPr lang="en-US" dirty="0" smtClean="0">
              <a:latin typeface="Helvetica"/>
              <a:cs typeface="Helvetica"/>
            </a:endParaRPr>
          </a:p>
          <a:p>
            <a:pPr algn="ctr"/>
            <a:endParaRPr lang="en-US" dirty="0" smtClean="0">
              <a:latin typeface="Helvetica"/>
              <a:cs typeface="Helvetica"/>
            </a:endParaRPr>
          </a:p>
          <a:p>
            <a:pPr algn="ctr"/>
            <a:endParaRPr lang="en-US" dirty="0">
              <a:latin typeface="Helvetica"/>
              <a:cs typeface="Helvetica"/>
            </a:endParaRPr>
          </a:p>
        </p:txBody>
      </p:sp>
      <p:pic>
        <p:nvPicPr>
          <p:cNvPr id="10" name="Picture 9" descr="snyk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40790" y="762000"/>
            <a:ext cx="1760220" cy="2881626"/>
          </a:xfrm>
          <a:prstGeom prst="rect">
            <a:avLst/>
          </a:prstGeom>
        </p:spPr>
      </p:pic>
      <p:sp>
        <p:nvSpPr>
          <p:cNvPr id="12" name="TextBox 11"/>
          <p:cNvSpPr txBox="1"/>
          <p:nvPr/>
        </p:nvSpPr>
        <p:spPr>
          <a:xfrm>
            <a:off x="13258800" y="3781961"/>
            <a:ext cx="1295400" cy="1323439"/>
          </a:xfrm>
          <a:prstGeom prst="rect">
            <a:avLst/>
          </a:prstGeom>
          <a:noFill/>
        </p:spPr>
        <p:txBody>
          <a:bodyPr wrap="square" rtlCol="0">
            <a:spAutoFit/>
          </a:bodyPr>
          <a:lstStyle/>
          <a:p>
            <a:r>
              <a:rPr lang="en-US" sz="8000" dirty="0" smtClean="0"/>
              <a:t>+</a:t>
            </a:r>
            <a:endParaRPr lang="en-US" sz="8000"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20800" y="3559983"/>
            <a:ext cx="2010255" cy="2010255"/>
          </a:xfrm>
          <a:prstGeom prst="rect">
            <a:avLst/>
          </a:prstGeom>
        </p:spPr>
      </p:pic>
      <p:sp>
        <p:nvSpPr>
          <p:cNvPr id="15" name="TextBox 14"/>
          <p:cNvSpPr txBox="1"/>
          <p:nvPr/>
        </p:nvSpPr>
        <p:spPr>
          <a:xfrm>
            <a:off x="16840200" y="3810000"/>
            <a:ext cx="1896373" cy="1323439"/>
          </a:xfrm>
          <a:prstGeom prst="rect">
            <a:avLst/>
          </a:prstGeom>
          <a:noFill/>
        </p:spPr>
        <p:txBody>
          <a:bodyPr wrap="none" rtlCol="0">
            <a:spAutoFit/>
          </a:bodyPr>
          <a:lstStyle/>
          <a:p>
            <a:r>
              <a:rPr lang="en-US" sz="8000" dirty="0" smtClean="0">
                <a:latin typeface="Helvetica"/>
                <a:cs typeface="Helvetica"/>
              </a:rPr>
              <a:t>528</a:t>
            </a:r>
            <a:endParaRPr lang="en-US" sz="8000" dirty="0">
              <a:latin typeface="Helvetica"/>
              <a:cs typeface="Helvetica"/>
            </a:endParaRPr>
          </a:p>
        </p:txBody>
      </p:sp>
      <p:pic>
        <p:nvPicPr>
          <p:cNvPr id="17" name="Picture 16" descr="FilterIcon.ico"/>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51983" y="6074583"/>
            <a:ext cx="1926417" cy="1926417"/>
          </a:xfrm>
          <a:prstGeom prst="rect">
            <a:avLst/>
          </a:prstGeom>
        </p:spPr>
      </p:pic>
      <p:cxnSp>
        <p:nvCxnSpPr>
          <p:cNvPr id="19" name="Straight Connector 18"/>
          <p:cNvCxnSpPr/>
          <p:nvPr/>
        </p:nvCxnSpPr>
        <p:spPr bwMode="auto">
          <a:xfrm>
            <a:off x="12115800" y="8610600"/>
            <a:ext cx="11201400" cy="0"/>
          </a:xfrm>
          <a:prstGeom prst="line">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p:cNvSpPr txBox="1"/>
          <p:nvPr/>
        </p:nvSpPr>
        <p:spPr>
          <a:xfrm>
            <a:off x="12420600" y="9144000"/>
            <a:ext cx="11249394" cy="1323439"/>
          </a:xfrm>
          <a:prstGeom prst="rect">
            <a:avLst/>
          </a:prstGeom>
          <a:noFill/>
        </p:spPr>
        <p:txBody>
          <a:bodyPr wrap="none" rtlCol="0">
            <a:spAutoFit/>
          </a:bodyPr>
          <a:lstStyle/>
          <a:p>
            <a:r>
              <a:rPr lang="en-US" sz="8000" dirty="0" smtClean="0">
                <a:latin typeface="Helvetica"/>
                <a:cs typeface="Helvetica"/>
              </a:rPr>
              <a:t>1,023 Unique </a:t>
            </a:r>
            <a:r>
              <a:rPr lang="en-US" sz="8000" dirty="0" smtClean="0">
                <a:latin typeface="Helvetica"/>
                <a:cs typeface="Helvetica"/>
              </a:rPr>
              <a:t>Advisories</a:t>
            </a:r>
          </a:p>
        </p:txBody>
      </p:sp>
    </p:spTree>
    <p:extLst>
      <p:ext uri="{BB962C8B-B14F-4D97-AF65-F5344CB8AC3E}">
        <p14:creationId xmlns:p14="http://schemas.microsoft.com/office/powerpoint/2010/main" val="2214997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31844" y="381000"/>
            <a:ext cx="12065956" cy="11430000"/>
          </a:xfrm>
        </p:spPr>
      </p:pic>
    </p:spTree>
    <p:extLst>
      <p:ext uri="{BB962C8B-B14F-4D97-AF65-F5344CB8AC3E}">
        <p14:creationId xmlns:p14="http://schemas.microsoft.com/office/powerpoint/2010/main" val="4249361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Insecure Access to File System</a:t>
            </a:r>
            <a:endParaRPr lang="en-US" dirty="0"/>
          </a:p>
        </p:txBody>
      </p:sp>
    </p:spTree>
    <p:extLst>
      <p:ext uri="{BB962C8B-B14F-4D97-AF65-F5344CB8AC3E}">
        <p14:creationId xmlns:p14="http://schemas.microsoft.com/office/powerpoint/2010/main" val="373462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b="0" dirty="0" smtClean="0"/>
              <a:t>Insecure Access to File System</a:t>
            </a:r>
            <a:br>
              <a:rPr lang="en-US" b="0" dirty="0" smtClean="0"/>
            </a:br>
            <a:r>
              <a:rPr lang="en-US" dirty="0" smtClean="0"/>
              <a:t>Pattern #1 Directory </a:t>
            </a:r>
            <a:r>
              <a:rPr lang="en-US" dirty="0" smtClean="0"/>
              <a:t>Traversal</a:t>
            </a:r>
            <a:endParaRPr lang="en-US" dirty="0"/>
          </a:p>
        </p:txBody>
      </p:sp>
    </p:spTree>
    <p:extLst>
      <p:ext uri="{BB962C8B-B14F-4D97-AF65-F5344CB8AC3E}">
        <p14:creationId xmlns:p14="http://schemas.microsoft.com/office/powerpoint/2010/main" val="2588048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lstStyle/>
          <a:p>
            <a:r>
              <a:rPr lang="en-US" dirty="0" smtClean="0"/>
              <a:t>Principal Engineer, DTCC</a:t>
            </a:r>
          </a:p>
          <a:p>
            <a:r>
              <a:rPr lang="en-US" dirty="0" smtClean="0"/>
              <a:t>Project Leader, OWASP </a:t>
            </a:r>
            <a:r>
              <a:rPr lang="en-US" dirty="0" err="1" smtClean="0"/>
              <a:t>NodeGoat</a:t>
            </a:r>
            <a:r>
              <a:rPr lang="en-US" dirty="0" smtClean="0"/>
              <a:t> Project</a:t>
            </a:r>
          </a:p>
          <a:p>
            <a:r>
              <a:rPr lang="en-US" dirty="0" smtClean="0"/>
              <a:t>Author</a:t>
            </a:r>
          </a:p>
          <a:p>
            <a:pPr marL="0" indent="0">
              <a:buNone/>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5468911"/>
            <a:ext cx="4267200" cy="6400800"/>
          </a:xfrm>
          <a:prstGeom prst="rect">
            <a:avLst/>
          </a:prstGeom>
        </p:spPr>
      </p:pic>
      <p:pic>
        <p:nvPicPr>
          <p:cNvPr id="5"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050649" y="5463148"/>
            <a:ext cx="4282701" cy="6424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700450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l="8" r="8"/>
          <a:stretch>
            <a:fillRect/>
          </a:stretch>
        </p:blipFill>
        <p:spPr>
          <a:xfrm>
            <a:off x="2824325" y="-8103"/>
            <a:ext cx="18664075" cy="12276303"/>
          </a:xfrm>
        </p:spPr>
      </p:pic>
    </p:spTree>
    <p:extLst>
      <p:ext uri="{BB962C8B-B14F-4D97-AF65-F5344CB8AC3E}">
        <p14:creationId xmlns:p14="http://schemas.microsoft.com/office/powerpoint/2010/main" val="25803418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l="8" r="8"/>
          <a:stretch>
            <a:fillRect/>
          </a:stretch>
        </p:blipFill>
        <p:spPr>
          <a:xfrm>
            <a:off x="2824325" y="-8103"/>
            <a:ext cx="18664075" cy="12276303"/>
          </a:xfrm>
        </p:spPr>
      </p:pic>
      <p:sp>
        <p:nvSpPr>
          <p:cNvPr id="3" name="Rectangle 2"/>
          <p:cNvSpPr/>
          <p:nvPr/>
        </p:nvSpPr>
        <p:spPr bwMode="auto">
          <a:xfrm>
            <a:off x="0" y="4572000"/>
            <a:ext cx="24384000" cy="2895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chemeClr val="bg1"/>
                </a:solidFill>
                <a:latin typeface="Arial Unicode MS"/>
                <a:cs typeface="Arial Unicode MS"/>
              </a:rPr>
              <a:t>Root Cause: An insecure dependency vulnerable to Directory Traversal </a:t>
            </a:r>
            <a:endParaRPr lang="en-US" sz="6000" dirty="0" smtClean="0">
              <a:solidFill>
                <a:schemeClr val="bg1"/>
              </a:solidFill>
              <a:latin typeface="Arial Unicode MS"/>
              <a:cs typeface="Arial Unicode MS"/>
            </a:endParaRPr>
          </a:p>
          <a:p>
            <a:pPr algn="ctr" eaLnBrk="1" hangingPunct="1"/>
            <a:endParaRPr lang="en-US" sz="6000" dirty="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22673464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Root Cause </a:t>
            </a:r>
            <a:r>
              <a:rPr lang="en-US" dirty="0" smtClean="0"/>
              <a:t>behind Directory </a:t>
            </a:r>
            <a:r>
              <a:rPr lang="en-US" dirty="0"/>
              <a:t>Traversal</a:t>
            </a:r>
          </a:p>
        </p:txBody>
      </p:sp>
      <p:sp>
        <p:nvSpPr>
          <p:cNvPr id="3" name="Content Placeholder 2"/>
          <p:cNvSpPr>
            <a:spLocks noGrp="1"/>
          </p:cNvSpPr>
          <p:nvPr>
            <p:ph idx="1"/>
          </p:nvPr>
        </p:nvSpPr>
        <p:spPr/>
        <p:txBody>
          <a:bodyPr/>
          <a:lstStyle/>
          <a:p>
            <a:endParaRPr lang="en-US" dirty="0"/>
          </a:p>
          <a:p>
            <a:pPr marL="0" indent="0">
              <a:buNone/>
            </a:pPr>
            <a:r>
              <a:rPr lang="en-US" dirty="0"/>
              <a:t>Missing or insufficient user input validation for </a:t>
            </a:r>
            <a:r>
              <a:rPr lang="en-US" dirty="0">
                <a:solidFill>
                  <a:srgbClr val="FF6600"/>
                </a:solidFill>
              </a:rPr>
              <a:t>path traversal characters </a:t>
            </a:r>
            <a:r>
              <a:rPr lang="en-US" dirty="0"/>
              <a:t>before using it in a </a:t>
            </a:r>
            <a:r>
              <a:rPr lang="en-US" dirty="0" smtClean="0"/>
              <a:t>path to </a:t>
            </a:r>
            <a:r>
              <a:rPr lang="en-US" dirty="0"/>
              <a:t>serve contents on the server</a:t>
            </a:r>
            <a:r>
              <a:rPr lang="en-US" dirty="0" smtClean="0"/>
              <a:t>.</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2355217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Root Cause for Directory Traversal</a:t>
            </a:r>
          </a:p>
        </p:txBody>
      </p:sp>
      <p:sp>
        <p:nvSpPr>
          <p:cNvPr id="3" name="Content Placeholder 2"/>
          <p:cNvSpPr>
            <a:spLocks noGrp="1"/>
          </p:cNvSpPr>
          <p:nvPr>
            <p:ph idx="1"/>
          </p:nvPr>
        </p:nvSpPr>
        <p:spPr/>
        <p:txBody>
          <a:bodyPr/>
          <a:lstStyle/>
          <a:p>
            <a:endParaRPr lang="en-US" dirty="0"/>
          </a:p>
          <a:p>
            <a:pPr marL="0" indent="0">
              <a:buNone/>
            </a:pPr>
            <a:r>
              <a:rPr lang="en-US" dirty="0"/>
              <a:t>Missing or insufficient user input validation for </a:t>
            </a:r>
            <a:r>
              <a:rPr lang="en-US" dirty="0">
                <a:solidFill>
                  <a:srgbClr val="FF6600"/>
                </a:solidFill>
              </a:rPr>
              <a:t>path traversal characters</a:t>
            </a:r>
            <a:r>
              <a:rPr lang="en-US" dirty="0"/>
              <a:t> before using it in a URL to serve contents on the </a:t>
            </a:r>
            <a:r>
              <a:rPr lang="en-US" dirty="0" smtClean="0"/>
              <a:t>server.</a:t>
            </a:r>
          </a:p>
          <a:p>
            <a:pPr marL="0" indent="0">
              <a:buNone/>
            </a:pPr>
            <a:endParaRPr lang="en-US" dirty="0" smtClean="0"/>
          </a:p>
          <a:p>
            <a:pPr marL="0" indent="0">
              <a:buNone/>
            </a:pPr>
            <a:r>
              <a:rPr lang="en-US" dirty="0" smtClean="0"/>
              <a:t>Examples:</a:t>
            </a:r>
            <a:endParaRPr lang="en-US" dirty="0"/>
          </a:p>
          <a:p>
            <a:pPr lvl="2">
              <a:buFont typeface="Arial"/>
              <a:buChar char="•"/>
            </a:pPr>
            <a:r>
              <a:rPr lang="en-US" i="1" dirty="0" smtClean="0"/>
              <a:t> /</a:t>
            </a:r>
            <a:endParaRPr lang="en-US" dirty="0"/>
          </a:p>
          <a:p>
            <a:pPr lvl="2">
              <a:buFont typeface="Arial"/>
              <a:buChar char="•"/>
            </a:pPr>
            <a:r>
              <a:rPr lang="en-US" i="1" dirty="0" smtClean="0"/>
              <a:t>.</a:t>
            </a:r>
            <a:r>
              <a:rPr lang="en-US" i="1" dirty="0"/>
              <a:t>.</a:t>
            </a:r>
            <a:r>
              <a:rPr lang="en-US" i="1" dirty="0" smtClean="0"/>
              <a:t>/</a:t>
            </a:r>
            <a:endParaRPr lang="en-US" dirty="0" smtClean="0"/>
          </a:p>
          <a:p>
            <a:pPr lvl="2">
              <a:buFont typeface="Arial"/>
              <a:buChar char="•"/>
            </a:pPr>
            <a:r>
              <a:rPr lang="en-US" i="1" dirty="0"/>
              <a:t>%</a:t>
            </a:r>
            <a:r>
              <a:rPr lang="en-US" i="1" dirty="0" smtClean="0"/>
              <a:t>2f</a:t>
            </a:r>
          </a:p>
          <a:p>
            <a:pPr lvl="2">
              <a:buFont typeface="Arial"/>
              <a:buChar char="•"/>
            </a:pPr>
            <a:r>
              <a:rPr lang="en-US" i="1" dirty="0"/>
              <a:t>%2e%2e</a:t>
            </a:r>
            <a:r>
              <a:rPr lang="en-US" i="1" dirty="0" smtClean="0"/>
              <a:t>/</a:t>
            </a:r>
          </a:p>
          <a:p>
            <a:pPr lvl="2">
              <a:buFont typeface="Arial"/>
              <a:buChar char="•"/>
            </a:pPr>
            <a:r>
              <a:rPr lang="en-US" i="1" dirty="0" smtClean="0"/>
              <a:t>%</a:t>
            </a:r>
            <a:r>
              <a:rPr lang="en-US" i="1" dirty="0"/>
              <a:t>2e%2e%2f</a:t>
            </a:r>
            <a:r>
              <a:rPr lang="en-US" dirty="0"/>
              <a:t>, </a:t>
            </a:r>
            <a:endParaRPr lang="en-US" dirty="0" smtClean="0"/>
          </a:p>
          <a:p>
            <a:pPr marL="0" indent="0">
              <a:buNone/>
            </a:pPr>
            <a:endParaRPr lang="en-US" dirty="0"/>
          </a:p>
        </p:txBody>
      </p:sp>
    </p:spTree>
    <p:extLst>
      <p:ext uri="{BB962C8B-B14F-4D97-AF65-F5344CB8AC3E}">
        <p14:creationId xmlns:p14="http://schemas.microsoft.com/office/powerpoint/2010/main" val="8580515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dirTraversal code.png"/>
          <p:cNvPicPr>
            <a:picLocks noGrp="1" noChangeAspect="1"/>
          </p:cNvPicPr>
          <p:nvPr>
            <p:ph idx="1"/>
          </p:nvPr>
        </p:nvPicPr>
        <p:blipFill>
          <a:blip r:embed="rId3">
            <a:extLst>
              <a:ext uri="{28A0092B-C50C-407E-A947-70E740481C1C}">
                <a14:useLocalDpi xmlns:a14="http://schemas.microsoft.com/office/drawing/2010/main" val="0"/>
              </a:ext>
            </a:extLst>
          </a:blip>
          <a:srcRect t="-16178" b="-16178"/>
          <a:stretch>
            <a:fillRect/>
          </a:stretch>
        </p:blipFill>
        <p:spPr>
          <a:xfrm>
            <a:off x="2057400" y="1393963"/>
            <a:ext cx="19354800" cy="10036037"/>
          </a:xfrm>
        </p:spPr>
      </p:pic>
    </p:spTree>
    <p:extLst>
      <p:ext uri="{BB962C8B-B14F-4D97-AF65-F5344CB8AC3E}">
        <p14:creationId xmlns:p14="http://schemas.microsoft.com/office/powerpoint/2010/main" val="37083932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a:rPr>
              <a:t>Preventing </a:t>
            </a:r>
            <a:r>
              <a:rPr lang="en-US" dirty="0">
                <a:cs typeface="Calibri"/>
              </a:rPr>
              <a:t>Directory Traversal</a:t>
            </a:r>
            <a:endParaRPr lang="en-US" dirty="0"/>
          </a:p>
        </p:txBody>
      </p:sp>
      <p:sp>
        <p:nvSpPr>
          <p:cNvPr id="3" name="Content Placeholder 2"/>
          <p:cNvSpPr>
            <a:spLocks noGrp="1"/>
          </p:cNvSpPr>
          <p:nvPr>
            <p:ph idx="1"/>
          </p:nvPr>
        </p:nvSpPr>
        <p:spPr/>
        <p:txBody>
          <a:bodyPr/>
          <a:lstStyle/>
          <a:p>
            <a:pPr>
              <a:buFont typeface="Wingdings" charset="2"/>
              <a:buChar char="ü"/>
            </a:pPr>
            <a:endParaRPr lang="en-US" sz="4800" dirty="0" smtClean="0">
              <a:solidFill>
                <a:srgbClr val="FF0000"/>
              </a:solidFill>
              <a:cs typeface="Calibri"/>
            </a:endParaRPr>
          </a:p>
          <a:p>
            <a:pPr marL="0" indent="0">
              <a:buNone/>
            </a:pPr>
            <a:endParaRPr lang="en-US" sz="4800" dirty="0" smtClean="0"/>
          </a:p>
          <a:p>
            <a:pPr>
              <a:buFont typeface="Wingdings" charset="2"/>
              <a:buChar char="ü"/>
            </a:pPr>
            <a:r>
              <a:rPr lang="en-US" sz="4800" dirty="0" smtClean="0">
                <a:cs typeface="Calibri"/>
              </a:rPr>
              <a:t> If </a:t>
            </a:r>
            <a:r>
              <a:rPr lang="en-US" sz="4800" dirty="0">
                <a:cs typeface="Calibri"/>
              </a:rPr>
              <a:t>the path needs to be supplied from the user input, </a:t>
            </a:r>
            <a:r>
              <a:rPr lang="en-US" sz="4800" dirty="0">
                <a:solidFill>
                  <a:srgbClr val="FF6600"/>
                </a:solidFill>
                <a:cs typeface="Calibri"/>
              </a:rPr>
              <a:t>sanitize the input to remove path traversal characters</a:t>
            </a:r>
            <a:r>
              <a:rPr lang="en-US" sz="4800" dirty="0">
                <a:cs typeface="Calibri"/>
              </a:rPr>
              <a:t> (</a:t>
            </a:r>
            <a:r>
              <a:rPr lang="en-US" sz="4800" dirty="0" smtClean="0">
                <a:cs typeface="Calibri"/>
              </a:rPr>
              <a:t>./ </a:t>
            </a:r>
            <a:r>
              <a:rPr lang="en-US" sz="4800" dirty="0">
                <a:cs typeface="Calibri"/>
              </a:rPr>
              <a:t>and .</a:t>
            </a:r>
            <a:r>
              <a:rPr lang="en-US" sz="4800" dirty="0" smtClean="0">
                <a:cs typeface="Calibri"/>
              </a:rPr>
              <a:t>./ </a:t>
            </a:r>
            <a:r>
              <a:rPr lang="en-US" sz="4800" dirty="0">
                <a:cs typeface="Calibri"/>
              </a:rPr>
              <a:t>as well as encoded variations)</a:t>
            </a:r>
          </a:p>
          <a:p>
            <a:endParaRPr lang="en-US" dirty="0"/>
          </a:p>
        </p:txBody>
      </p:sp>
    </p:spTree>
    <p:extLst>
      <p:ext uri="{BB962C8B-B14F-4D97-AF65-F5344CB8AC3E}">
        <p14:creationId xmlns:p14="http://schemas.microsoft.com/office/powerpoint/2010/main" val="29303381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Insecure Access to File System</a:t>
            </a:r>
            <a:br>
              <a:rPr lang="en-US" b="0" dirty="0" smtClean="0"/>
            </a:br>
            <a:r>
              <a:rPr lang="en-US" dirty="0" smtClean="0"/>
              <a:t>Pattern #2 </a:t>
            </a:r>
            <a:r>
              <a:rPr lang="en-US" dirty="0" err="1" smtClean="0"/>
              <a:t>Symlink</a:t>
            </a:r>
            <a:r>
              <a:rPr lang="en-US" dirty="0" smtClean="0"/>
              <a:t> </a:t>
            </a:r>
            <a:r>
              <a:rPr lang="en-US" dirty="0" smtClean="0"/>
              <a:t>Attack</a:t>
            </a:r>
            <a:endParaRPr lang="en-US" dirty="0"/>
          </a:p>
        </p:txBody>
      </p:sp>
    </p:spTree>
    <p:extLst>
      <p:ext uri="{BB962C8B-B14F-4D97-AF65-F5344CB8AC3E}">
        <p14:creationId xmlns:p14="http://schemas.microsoft.com/office/powerpoint/2010/main" val="3216027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err="1" smtClean="0"/>
              <a:t>Symlink</a:t>
            </a:r>
            <a:r>
              <a:rPr lang="en-US" dirty="0" smtClean="0"/>
              <a:t> </a:t>
            </a:r>
            <a:r>
              <a:rPr lang="en-US" dirty="0"/>
              <a:t>attack is like </a:t>
            </a:r>
            <a:r>
              <a:rPr lang="en-US" dirty="0" smtClean="0"/>
              <a:t>staying </a:t>
            </a:r>
            <a:r>
              <a:rPr lang="en-US" dirty="0"/>
              <a:t>in a </a:t>
            </a:r>
            <a:r>
              <a:rPr lang="en-US" dirty="0" smtClean="0"/>
              <a:t>hotel </a:t>
            </a:r>
            <a:r>
              <a:rPr lang="en-US" dirty="0"/>
              <a:t>and getting a really </a:t>
            </a:r>
            <a:r>
              <a:rPr lang="en-US" dirty="0" smtClean="0"/>
              <a:t>noisy </a:t>
            </a:r>
            <a:r>
              <a:rPr lang="en-US" dirty="0"/>
              <a:t>neighbor</a:t>
            </a:r>
            <a:r>
              <a:rPr lang="en-US" dirty="0" smtClean="0"/>
              <a:t>... </a:t>
            </a:r>
            <a:endParaRPr lang="en-US" dirty="0"/>
          </a:p>
        </p:txBody>
      </p:sp>
      <p:sp>
        <p:nvSpPr>
          <p:cNvPr id="4" name="Title 1"/>
          <p:cNvSpPr>
            <a:spLocks noGrp="1"/>
          </p:cNvSpPr>
          <p:nvPr>
            <p:ph type="title"/>
          </p:nvPr>
        </p:nvSpPr>
        <p:spPr>
          <a:xfrm>
            <a:off x="1524000" y="850900"/>
            <a:ext cx="22228175" cy="1511300"/>
          </a:xfrm>
        </p:spPr>
        <p:txBody>
          <a:bodyPr/>
          <a:lstStyle/>
          <a:p>
            <a:r>
              <a:rPr lang="en-US" dirty="0" err="1" smtClean="0"/>
              <a:t>Symlink</a:t>
            </a:r>
            <a:r>
              <a:rPr lang="en-US" dirty="0" smtClean="0"/>
              <a:t> Attack</a:t>
            </a:r>
            <a:endParaRPr lang="en-US" dirty="0"/>
          </a:p>
        </p:txBody>
      </p:sp>
    </p:spTree>
    <p:extLst>
      <p:ext uri="{BB962C8B-B14F-4D97-AF65-F5344CB8AC3E}">
        <p14:creationId xmlns:p14="http://schemas.microsoft.com/office/powerpoint/2010/main" val="15825469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Symlink</a:t>
            </a:r>
            <a:r>
              <a:rPr lang="en-US" dirty="0" smtClean="0"/>
              <a:t> Attack</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A malicious </a:t>
            </a:r>
            <a:r>
              <a:rPr lang="en-US" dirty="0"/>
              <a:t>user </a:t>
            </a:r>
            <a:r>
              <a:rPr lang="en-US" dirty="0" smtClean="0"/>
              <a:t>sharing </a:t>
            </a:r>
            <a:r>
              <a:rPr lang="en-US" dirty="0"/>
              <a:t>the host, could exploit this vulnerability to </a:t>
            </a:r>
            <a:r>
              <a:rPr lang="en-US" dirty="0">
                <a:solidFill>
                  <a:srgbClr val="FF6600"/>
                </a:solidFill>
              </a:rPr>
              <a:t>corrupt or destroy vital system or application files</a:t>
            </a:r>
            <a:r>
              <a:rPr lang="en-US" dirty="0"/>
              <a:t> to which only </a:t>
            </a:r>
            <a:r>
              <a:rPr lang="en-US" dirty="0" smtClean="0"/>
              <a:t>the target application has the access.</a:t>
            </a:r>
            <a:endParaRPr lang="en-US" dirty="0"/>
          </a:p>
          <a:p>
            <a:endParaRPr lang="en-US" dirty="0"/>
          </a:p>
        </p:txBody>
      </p:sp>
    </p:spTree>
    <p:extLst>
      <p:ext uri="{BB962C8B-B14F-4D97-AF65-F5344CB8AC3E}">
        <p14:creationId xmlns:p14="http://schemas.microsoft.com/office/powerpoint/2010/main" val="23278013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for </a:t>
            </a:r>
            <a:r>
              <a:rPr lang="en-US" dirty="0" err="1" smtClean="0"/>
              <a:t>Symlink</a:t>
            </a:r>
            <a:r>
              <a:rPr lang="en-US" dirty="0" smtClean="0"/>
              <a:t> Attack</a:t>
            </a:r>
            <a:endParaRPr lang="en-US" dirty="0"/>
          </a:p>
        </p:txBody>
      </p:sp>
      <p:sp>
        <p:nvSpPr>
          <p:cNvPr id="3" name="Content Placeholder 2"/>
          <p:cNvSpPr>
            <a:spLocks noGrp="1"/>
          </p:cNvSpPr>
          <p:nvPr>
            <p:ph idx="1"/>
          </p:nvPr>
        </p:nvSpPr>
        <p:spPr/>
        <p:txBody>
          <a:bodyPr/>
          <a:lstStyle/>
          <a:p>
            <a:pPr marL="0" indent="0">
              <a:buNone/>
            </a:pPr>
            <a:endParaRPr lang="en-US" dirty="0" smtClean="0"/>
          </a:p>
          <a:p>
            <a:pPr>
              <a:buFont typeface="Arial"/>
              <a:buChar char="•"/>
            </a:pPr>
            <a:r>
              <a:rPr lang="en-US" dirty="0" smtClean="0"/>
              <a:t>An </a:t>
            </a:r>
            <a:r>
              <a:rPr lang="en-US" dirty="0" smtClean="0"/>
              <a:t>application </a:t>
            </a:r>
            <a:r>
              <a:rPr lang="en-US" dirty="0" smtClean="0">
                <a:solidFill>
                  <a:srgbClr val="FF6600"/>
                </a:solidFill>
              </a:rPr>
              <a:t>sharing </a:t>
            </a:r>
            <a:r>
              <a:rPr lang="en-US" dirty="0">
                <a:solidFill>
                  <a:srgbClr val="FF6600"/>
                </a:solidFill>
              </a:rPr>
              <a:t>the host server </a:t>
            </a:r>
            <a:r>
              <a:rPr lang="en-US" dirty="0"/>
              <a:t>with </a:t>
            </a:r>
            <a:r>
              <a:rPr lang="en-US" dirty="0" smtClean="0"/>
              <a:t>other external users.</a:t>
            </a:r>
          </a:p>
          <a:p>
            <a:pPr marL="0" indent="0">
              <a:buNone/>
            </a:pPr>
            <a:endParaRPr lang="en-US" dirty="0" smtClean="0"/>
          </a:p>
          <a:p>
            <a:pPr>
              <a:buFont typeface="Arial"/>
              <a:buChar char="•"/>
            </a:pPr>
            <a:r>
              <a:rPr lang="en-US" dirty="0" smtClean="0"/>
              <a:t>Using </a:t>
            </a:r>
            <a:r>
              <a:rPr lang="en-US" dirty="0">
                <a:solidFill>
                  <a:srgbClr val="FF6600"/>
                </a:solidFill>
              </a:rPr>
              <a:t>predictable file </a:t>
            </a:r>
            <a:r>
              <a:rPr lang="en-US" dirty="0" smtClean="0">
                <a:solidFill>
                  <a:srgbClr val="FF6600"/>
                </a:solidFill>
              </a:rPr>
              <a:t>or folder names </a:t>
            </a:r>
            <a:r>
              <a:rPr lang="en-US" dirty="0" smtClean="0"/>
              <a:t>when writing to </a:t>
            </a:r>
            <a:r>
              <a:rPr lang="en-US" dirty="0">
                <a:solidFill>
                  <a:srgbClr val="FF6600"/>
                </a:solidFill>
              </a:rPr>
              <a:t>shared </a:t>
            </a:r>
            <a:r>
              <a:rPr lang="en-US" dirty="0" smtClean="0"/>
              <a:t>directories</a:t>
            </a:r>
          </a:p>
          <a:p>
            <a:pPr>
              <a:buFont typeface="Arial"/>
              <a:buChar char="•"/>
            </a:pPr>
            <a:endParaRPr lang="en-US" dirty="0"/>
          </a:p>
        </p:txBody>
      </p:sp>
    </p:spTree>
    <p:extLst>
      <p:ext uri="{BB962C8B-B14F-4D97-AF65-F5344CB8AC3E}">
        <p14:creationId xmlns:p14="http://schemas.microsoft.com/office/powerpoint/2010/main" val="32339669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background.jpeg"/>
          <p:cNvPicPr>
            <a:picLocks noGrp="1" noChangeAspect="1"/>
          </p:cNvPicPr>
          <p:nvPr>
            <p:ph idx="1"/>
          </p:nvPr>
        </p:nvPicPr>
        <p:blipFill>
          <a:blip r:embed="rId3">
            <a:extLst>
              <a:ext uri="{28A0092B-C50C-407E-A947-70E740481C1C}">
                <a14:useLocalDpi xmlns:a14="http://schemas.microsoft.com/office/drawing/2010/main" val="0"/>
              </a:ext>
            </a:extLst>
          </a:blip>
          <a:srcRect l="14107" r="14107"/>
          <a:stretch>
            <a:fillRect/>
          </a:stretch>
        </p:blipFill>
        <p:spPr>
          <a:xfrm>
            <a:off x="0" y="-147109"/>
            <a:ext cx="24384000" cy="12491509"/>
          </a:xfrm>
        </p:spPr>
      </p:pic>
      <p:sp>
        <p:nvSpPr>
          <p:cNvPr id="5" name="TextBox 4"/>
          <p:cNvSpPr txBox="1"/>
          <p:nvPr/>
        </p:nvSpPr>
        <p:spPr>
          <a:xfrm>
            <a:off x="6172200" y="6172200"/>
            <a:ext cx="11843307" cy="1815882"/>
          </a:xfrm>
          <a:prstGeom prst="rect">
            <a:avLst/>
          </a:prstGeom>
          <a:noFill/>
        </p:spPr>
        <p:txBody>
          <a:bodyPr wrap="none" rtlCol="0">
            <a:spAutoFit/>
          </a:bodyPr>
          <a:lstStyle/>
          <a:p>
            <a:pPr algn="ctr"/>
            <a:r>
              <a:rPr lang="en-US" dirty="0" smtClean="0">
                <a:solidFill>
                  <a:schemeClr val="bg1"/>
                </a:solidFill>
                <a:latin typeface="Helvetica"/>
                <a:cs typeface="Helvetica"/>
              </a:rPr>
              <a:t>532 packages/day</a:t>
            </a:r>
            <a:endParaRPr lang="en-US" dirty="0">
              <a:solidFill>
                <a:schemeClr val="bg1"/>
              </a:solidFill>
              <a:latin typeface="Helvetica"/>
              <a:cs typeface="Helvetica"/>
            </a:endParaRPr>
          </a:p>
        </p:txBody>
      </p:sp>
      <p:pic>
        <p:nvPicPr>
          <p:cNvPr id="7" name="Picture 6" descr="Npm-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0" y="3810000"/>
            <a:ext cx="4800600" cy="1865376"/>
          </a:xfrm>
          <a:prstGeom prst="rect">
            <a:avLst/>
          </a:prstGeom>
        </p:spPr>
      </p:pic>
    </p:spTree>
    <p:extLst>
      <p:ext uri="{BB962C8B-B14F-4D97-AF65-F5344CB8AC3E}">
        <p14:creationId xmlns:p14="http://schemas.microsoft.com/office/powerpoint/2010/main" val="5446965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ymlink_vul.png"/>
          <p:cNvPicPr>
            <a:picLocks noGrp="1" noChangeAspect="1"/>
          </p:cNvPicPr>
          <p:nvPr>
            <p:ph idx="1"/>
          </p:nvPr>
        </p:nvPicPr>
        <p:blipFill>
          <a:blip r:embed="rId3">
            <a:extLst>
              <a:ext uri="{28A0092B-C50C-407E-A947-70E740481C1C}">
                <a14:useLocalDpi xmlns:a14="http://schemas.microsoft.com/office/drawing/2010/main" val="0"/>
              </a:ext>
            </a:extLst>
          </a:blip>
          <a:srcRect t="3776" b="3776"/>
          <a:stretch>
            <a:fillRect/>
          </a:stretch>
        </p:blipFill>
        <p:spPr>
          <a:xfrm>
            <a:off x="990600" y="990600"/>
            <a:ext cx="20108862" cy="10464943"/>
          </a:xfrm>
        </p:spPr>
      </p:pic>
      <p:sp>
        <p:nvSpPr>
          <p:cNvPr id="3" name="Rectangle 2"/>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chemeClr val="bg1"/>
                </a:solidFill>
                <a:latin typeface="+mn-lt"/>
                <a:cs typeface="Abadi MT Condensed Light"/>
              </a:rPr>
              <a:t> Example: The package </a:t>
            </a:r>
            <a:r>
              <a:rPr lang="en-US" sz="6000" dirty="0" smtClean="0">
                <a:solidFill>
                  <a:schemeClr val="bg1"/>
                </a:solidFill>
                <a:latin typeface="+mn-lt"/>
                <a:cs typeface="Abadi MT Condensed Light"/>
              </a:rPr>
              <a:t>writing </a:t>
            </a:r>
            <a:r>
              <a:rPr lang="en-US" sz="6000" dirty="0">
                <a:solidFill>
                  <a:schemeClr val="bg1"/>
                </a:solidFill>
                <a:latin typeface="+mn-lt"/>
                <a:cs typeface="Abadi MT Condensed Light"/>
              </a:rPr>
              <a:t>logs to the shared /</a:t>
            </a:r>
            <a:r>
              <a:rPr lang="en-US" sz="6000" dirty="0" err="1">
                <a:solidFill>
                  <a:schemeClr val="bg1"/>
                </a:solidFill>
                <a:latin typeface="+mn-lt"/>
                <a:cs typeface="Abadi MT Condensed Light"/>
              </a:rPr>
              <a:t>tmp</a:t>
            </a:r>
            <a:r>
              <a:rPr lang="en-US" sz="6000" dirty="0">
                <a:solidFill>
                  <a:schemeClr val="bg1"/>
                </a:solidFill>
                <a:latin typeface="+mn-lt"/>
                <a:cs typeface="Abadi MT Condensed Light"/>
              </a:rPr>
              <a:t> directory with a predictable </a:t>
            </a:r>
            <a:r>
              <a:rPr lang="en-US" sz="6000" dirty="0" smtClean="0">
                <a:solidFill>
                  <a:schemeClr val="bg1"/>
                </a:solidFill>
                <a:latin typeface="+mn-lt"/>
                <a:cs typeface="Abadi MT Condensed Light"/>
              </a:rPr>
              <a:t>file name</a:t>
            </a:r>
            <a:endParaRPr lang="en-US" sz="6000" dirty="0" smtClean="0">
              <a:solidFill>
                <a:schemeClr val="bg1"/>
              </a:solidFill>
              <a:latin typeface="+mn-lt"/>
              <a:cs typeface="Abadi MT Condensed Light"/>
            </a:endParaRPr>
          </a:p>
          <a:p>
            <a:pPr algn="ctr" eaLnBrk="1" hangingPunct="1"/>
            <a:endParaRPr lang="en-US" sz="6000" dirty="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39573222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ymlink_vul.png"/>
          <p:cNvPicPr>
            <a:picLocks noGrp="1" noChangeAspect="1"/>
          </p:cNvPicPr>
          <p:nvPr>
            <p:ph idx="1"/>
          </p:nvPr>
        </p:nvPicPr>
        <p:blipFill>
          <a:blip r:embed="rId3">
            <a:extLst>
              <a:ext uri="{BEBA8EAE-BF5A-486C-A8C5-ECC9F3942E4B}">
                <a14:imgProps xmlns:a14="http://schemas.microsoft.com/office/drawing/2010/main">
                  <a14:imgLayer r:embed="rId4">
                    <a14:imgEffect>
                      <a14:artisticBlur radius="0"/>
                    </a14:imgEffect>
                  </a14:imgLayer>
                </a14:imgProps>
              </a:ext>
              <a:ext uri="{28A0092B-C50C-407E-A947-70E740481C1C}">
                <a14:useLocalDpi xmlns:a14="http://schemas.microsoft.com/office/drawing/2010/main" val="0"/>
              </a:ext>
            </a:extLst>
          </a:blip>
          <a:srcRect t="3776" b="3776"/>
          <a:stretch>
            <a:fillRect/>
          </a:stretch>
        </p:blipFill>
        <p:spPr>
          <a:xfrm>
            <a:off x="990600" y="990600"/>
            <a:ext cx="20108862" cy="10464943"/>
          </a:xfrm>
          <a:solidFill>
            <a:schemeClr val="bg1"/>
          </a:solidFill>
        </p:spPr>
      </p:pic>
      <p:sp>
        <p:nvSpPr>
          <p:cNvPr id="3" name="Rectangle 2"/>
          <p:cNvSpPr/>
          <p:nvPr/>
        </p:nvSpPr>
        <p:spPr bwMode="auto">
          <a:xfrm>
            <a:off x="0" y="5486400"/>
            <a:ext cx="24384000" cy="2514600"/>
          </a:xfrm>
          <a:prstGeom prst="rect">
            <a:avLst/>
          </a:prstGeom>
          <a:ln>
            <a:headEnd type="none" w="med" len="med"/>
            <a:tailEnd type="none" w="med" len="med"/>
          </a:ln>
          <a:extLst/>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1200" b="0" i="0" u="none" strike="noStrike" cap="none" normalizeH="0" baseline="0" dirty="0">
              <a:ln>
                <a:noFill/>
              </a:ln>
              <a:solidFill>
                <a:schemeClr val="accent2">
                  <a:lumMod val="60000"/>
                  <a:lumOff val="40000"/>
                </a:schemeClr>
              </a:solidFill>
              <a:effectLst/>
              <a:latin typeface="Gill Sans" charset="0"/>
              <a:ea typeface="Heiti SC Light" charset="0"/>
              <a:cs typeface="Heiti SC Light" charset="0"/>
              <a:sym typeface="Gill Sans" charset="0"/>
            </a:endParaRPr>
          </a:p>
        </p:txBody>
      </p:sp>
      <p:sp>
        <p:nvSpPr>
          <p:cNvPr id="5" name="TextBox 4"/>
          <p:cNvSpPr txBox="1"/>
          <p:nvPr/>
        </p:nvSpPr>
        <p:spPr>
          <a:xfrm>
            <a:off x="4114800" y="6248400"/>
            <a:ext cx="15422086" cy="1015663"/>
          </a:xfrm>
          <a:prstGeom prst="rect">
            <a:avLst/>
          </a:prstGeom>
          <a:noFill/>
        </p:spPr>
        <p:txBody>
          <a:bodyPr wrap="none" rtlCol="0">
            <a:spAutoFit/>
          </a:bodyPr>
          <a:lstStyle/>
          <a:p>
            <a:r>
              <a:rPr lang="en-US" sz="6000" dirty="0" err="1" smtClean="0">
                <a:solidFill>
                  <a:schemeClr val="accent1"/>
                </a:solidFill>
                <a:latin typeface="Andale Mono"/>
                <a:cs typeface="Andale Mono"/>
              </a:rPr>
              <a:t>ln</a:t>
            </a:r>
            <a:r>
              <a:rPr lang="en-US" sz="6000" dirty="0" smtClean="0">
                <a:solidFill>
                  <a:schemeClr val="accent1"/>
                </a:solidFill>
                <a:latin typeface="Andale Mono"/>
                <a:cs typeface="Andale Mono"/>
              </a:rPr>
              <a:t> –s </a:t>
            </a:r>
            <a:r>
              <a:rPr lang="en-US" sz="6000" dirty="0" smtClean="0">
                <a:solidFill>
                  <a:srgbClr val="3CFF33"/>
                </a:solidFill>
                <a:latin typeface="Andale Mono"/>
                <a:cs typeface="Andale Mono"/>
              </a:rPr>
              <a:t>&lt;source file&gt;</a:t>
            </a:r>
            <a:r>
              <a:rPr lang="en-US" sz="6000" dirty="0" smtClean="0">
                <a:solidFill>
                  <a:srgbClr val="FFFF00"/>
                </a:solidFill>
                <a:latin typeface="Andale Mono"/>
                <a:cs typeface="Andale Mono"/>
              </a:rPr>
              <a:t> </a:t>
            </a:r>
            <a:r>
              <a:rPr lang="en-US" sz="6000" dirty="0" smtClean="0">
                <a:solidFill>
                  <a:srgbClr val="FF6600"/>
                </a:solidFill>
                <a:latin typeface="Andale Mono"/>
                <a:cs typeface="Andale Mono"/>
              </a:rPr>
              <a:t>&lt;target file&gt;</a:t>
            </a:r>
            <a:endParaRPr lang="en-US" sz="6000" dirty="0">
              <a:solidFill>
                <a:srgbClr val="FF6600"/>
              </a:solidFill>
              <a:latin typeface="Andale Mono"/>
              <a:cs typeface="Andale Mono"/>
            </a:endParaRPr>
          </a:p>
        </p:txBody>
      </p:sp>
    </p:spTree>
    <p:extLst>
      <p:ext uri="{BB962C8B-B14F-4D97-AF65-F5344CB8AC3E}">
        <p14:creationId xmlns:p14="http://schemas.microsoft.com/office/powerpoint/2010/main" val="16883354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a:t>
            </a:r>
            <a:r>
              <a:rPr lang="en-US" dirty="0" err="1" smtClean="0"/>
              <a:t>Symlink</a:t>
            </a:r>
            <a:r>
              <a:rPr lang="en-US" dirty="0" smtClean="0"/>
              <a:t> Attack</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smtClean="0"/>
              <a:t> </a:t>
            </a:r>
            <a:r>
              <a:rPr lang="en-US" dirty="0" smtClean="0">
                <a:solidFill>
                  <a:srgbClr val="FF6600"/>
                </a:solidFill>
              </a:rPr>
              <a:t>Avoid using shared </a:t>
            </a:r>
            <a:r>
              <a:rPr lang="en-US" dirty="0">
                <a:solidFill>
                  <a:srgbClr val="FF6600"/>
                </a:solidFill>
              </a:rPr>
              <a:t>system folders</a:t>
            </a:r>
            <a:r>
              <a:rPr lang="en-US" dirty="0"/>
              <a:t>. </a:t>
            </a:r>
          </a:p>
        </p:txBody>
      </p:sp>
    </p:spTree>
    <p:extLst>
      <p:ext uri="{BB962C8B-B14F-4D97-AF65-F5344CB8AC3E}">
        <p14:creationId xmlns:p14="http://schemas.microsoft.com/office/powerpoint/2010/main" val="29297154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ymlink_example2.png"/>
          <p:cNvPicPr>
            <a:picLocks noGrp="1" noChangeAspect="1"/>
          </p:cNvPicPr>
          <p:nvPr>
            <p:ph idx="1"/>
          </p:nvPr>
        </p:nvPicPr>
        <p:blipFill>
          <a:blip r:embed="rId3">
            <a:extLst>
              <a:ext uri="{28A0092B-C50C-407E-A947-70E740481C1C}">
                <a14:useLocalDpi xmlns:a14="http://schemas.microsoft.com/office/drawing/2010/main" val="0"/>
              </a:ext>
            </a:extLst>
          </a:blip>
          <a:srcRect l="-7279" r="-7279"/>
          <a:stretch>
            <a:fillRect/>
          </a:stretch>
        </p:blipFill>
        <p:spPr>
          <a:xfrm>
            <a:off x="1371600" y="609600"/>
            <a:ext cx="22021800" cy="11460464"/>
          </a:xfrm>
        </p:spPr>
      </p:pic>
      <p:sp>
        <p:nvSpPr>
          <p:cNvPr id="3" name="Rectangle 2"/>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rgbClr val="FFFFFF"/>
                </a:solidFill>
                <a:latin typeface="+mn-lt"/>
                <a:cs typeface="Abadi MT Condensed Light"/>
              </a:rPr>
              <a:t>Example: The package using </a:t>
            </a:r>
            <a:r>
              <a:rPr lang="en-US" sz="6000" dirty="0">
                <a:solidFill>
                  <a:srgbClr val="FFFFFF"/>
                </a:solidFill>
                <a:latin typeface="+mn-lt"/>
              </a:rPr>
              <a:t>/</a:t>
            </a:r>
            <a:r>
              <a:rPr lang="en-US" sz="6000" dirty="0" err="1" smtClean="0">
                <a:solidFill>
                  <a:srgbClr val="FFFFFF"/>
                </a:solidFill>
                <a:latin typeface="+mn-lt"/>
              </a:rPr>
              <a:t>tmp</a:t>
            </a:r>
            <a:r>
              <a:rPr lang="en-US" sz="6000" dirty="0" smtClean="0">
                <a:solidFill>
                  <a:srgbClr val="FFFFFF"/>
                </a:solidFill>
                <a:latin typeface="+mn-lt"/>
              </a:rPr>
              <a:t> </a:t>
            </a:r>
            <a:r>
              <a:rPr lang="en-US" sz="6000" dirty="0">
                <a:solidFill>
                  <a:srgbClr val="FFFFFF"/>
                </a:solidFill>
                <a:latin typeface="+mn-lt"/>
              </a:rPr>
              <a:t>to buffer command results before returning values</a:t>
            </a:r>
            <a:endParaRPr lang="en-US" sz="6000" dirty="0" smtClean="0">
              <a:solidFill>
                <a:srgbClr val="FFFFFF"/>
              </a:solidFill>
              <a:latin typeface="+mn-lt"/>
              <a:cs typeface="Abadi MT Condensed Light"/>
            </a:endParaRPr>
          </a:p>
          <a:p>
            <a:pPr algn="ctr" eaLnBrk="1" hangingPunct="1"/>
            <a:endParaRPr lang="en-US" sz="6000" dirty="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2914980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a:t>
            </a:r>
            <a:r>
              <a:rPr lang="en-US" dirty="0" err="1" smtClean="0"/>
              <a:t>Symlink</a:t>
            </a:r>
            <a:r>
              <a:rPr lang="en-US" dirty="0" smtClean="0"/>
              <a:t> Attack</a:t>
            </a:r>
            <a:endParaRPr lang="en-US" dirty="0"/>
          </a:p>
        </p:txBody>
      </p:sp>
      <p:sp>
        <p:nvSpPr>
          <p:cNvPr id="3" name="Content Placeholder 2"/>
          <p:cNvSpPr>
            <a:spLocks noGrp="1"/>
          </p:cNvSpPr>
          <p:nvPr>
            <p:ph idx="1"/>
          </p:nvPr>
        </p:nvSpPr>
        <p:spPr/>
        <p:txBody>
          <a:bodyPr/>
          <a:lstStyle/>
          <a:p>
            <a:pPr marL="0" indent="0">
              <a:buNone/>
            </a:pPr>
            <a:r>
              <a:rPr lang="en-US" dirty="0" smtClean="0"/>
              <a:t> </a:t>
            </a:r>
          </a:p>
          <a:p>
            <a:pPr>
              <a:buFont typeface="Wingdings" charset="2"/>
              <a:buChar char="ü"/>
            </a:pPr>
            <a:r>
              <a:rPr lang="en-US" dirty="0" smtClean="0"/>
              <a:t> </a:t>
            </a:r>
            <a:r>
              <a:rPr lang="en-US" dirty="0" smtClean="0">
                <a:solidFill>
                  <a:srgbClr val="FF6600"/>
                </a:solidFill>
              </a:rPr>
              <a:t>Avoid using shared </a:t>
            </a:r>
            <a:r>
              <a:rPr lang="en-US" dirty="0">
                <a:solidFill>
                  <a:srgbClr val="FF6600"/>
                </a:solidFill>
              </a:rPr>
              <a:t>system folders</a:t>
            </a:r>
            <a:r>
              <a:rPr lang="en-US" dirty="0" smtClean="0"/>
              <a:t>.</a:t>
            </a:r>
          </a:p>
          <a:p>
            <a:pPr>
              <a:buFont typeface="Wingdings" charset="2"/>
              <a:buChar char="ü"/>
            </a:pPr>
            <a:endParaRPr lang="en-US" dirty="0" smtClean="0"/>
          </a:p>
          <a:p>
            <a:pPr>
              <a:buFont typeface="Wingdings" charset="2"/>
              <a:buChar char="ü"/>
            </a:pPr>
            <a:r>
              <a:rPr lang="en-US" dirty="0" smtClean="0"/>
              <a:t> If </a:t>
            </a:r>
            <a:r>
              <a:rPr lang="en-US" dirty="0"/>
              <a:t>you have to use a shared folder for writing </a:t>
            </a:r>
            <a:r>
              <a:rPr lang="en-US" dirty="0" smtClean="0">
                <a:solidFill>
                  <a:srgbClr val="FF6600"/>
                </a:solidFill>
              </a:rPr>
              <a:t>non-sensitive </a:t>
            </a:r>
            <a:r>
              <a:rPr lang="en-US" dirty="0">
                <a:solidFill>
                  <a:srgbClr val="FF6600"/>
                </a:solidFill>
              </a:rPr>
              <a:t>data</a:t>
            </a:r>
            <a:r>
              <a:rPr lang="en-US" dirty="0" smtClean="0"/>
              <a:t>, use </a:t>
            </a:r>
            <a:r>
              <a:rPr lang="en-US" i="1" dirty="0" smtClean="0"/>
              <a:t>crypto</a:t>
            </a:r>
            <a:r>
              <a:rPr lang="en-US" dirty="0" smtClean="0"/>
              <a:t> </a:t>
            </a:r>
            <a:r>
              <a:rPr lang="en-US" dirty="0"/>
              <a:t>module’s </a:t>
            </a:r>
            <a:r>
              <a:rPr lang="en-US" i="1" dirty="0" err="1" smtClean="0"/>
              <a:t>randomBytes</a:t>
            </a:r>
            <a:r>
              <a:rPr lang="en-US" dirty="0" smtClean="0"/>
              <a:t> method </a:t>
            </a:r>
            <a:r>
              <a:rPr lang="en-US" dirty="0"/>
              <a:t>to </a:t>
            </a:r>
            <a:r>
              <a:rPr lang="en-US" dirty="0">
                <a:solidFill>
                  <a:srgbClr val="FF6600"/>
                </a:solidFill>
              </a:rPr>
              <a:t>generate random </a:t>
            </a:r>
            <a:r>
              <a:rPr lang="en-US" dirty="0" smtClean="0">
                <a:solidFill>
                  <a:srgbClr val="FF6600"/>
                </a:solidFill>
              </a:rPr>
              <a:t>filenames</a:t>
            </a:r>
            <a:r>
              <a:rPr lang="en-US" dirty="0" smtClean="0"/>
              <a:t>.</a:t>
            </a:r>
            <a:endParaRPr lang="en-US" dirty="0"/>
          </a:p>
        </p:txBody>
      </p:sp>
    </p:spTree>
    <p:extLst>
      <p:ext uri="{BB962C8B-B14F-4D97-AF65-F5344CB8AC3E}">
        <p14:creationId xmlns:p14="http://schemas.microsoft.com/office/powerpoint/2010/main" val="4259279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Sensitive </a:t>
            </a:r>
            <a:r>
              <a:rPr lang="en-US" dirty="0"/>
              <a:t>Data </a:t>
            </a:r>
            <a:r>
              <a:rPr lang="en-US" dirty="0" smtClean="0"/>
              <a:t>Exposure</a:t>
            </a:r>
            <a:endParaRPr lang="en-US" dirty="0"/>
          </a:p>
        </p:txBody>
      </p:sp>
    </p:spTree>
    <p:extLst>
      <p:ext uri="{BB962C8B-B14F-4D97-AF65-F5344CB8AC3E}">
        <p14:creationId xmlns:p14="http://schemas.microsoft.com/office/powerpoint/2010/main" val="34275046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609600"/>
            <a:ext cx="21161375" cy="10972800"/>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lgn="ctr">
              <a:buNone/>
            </a:pPr>
            <a:r>
              <a:rPr lang="en-US" dirty="0" smtClean="0"/>
              <a:t>“</a:t>
            </a:r>
            <a:r>
              <a:rPr lang="en-US" dirty="0"/>
              <a:t>The more you leave out, the more you highlight what you leave in.” </a:t>
            </a:r>
            <a:endParaRPr lang="en-US" dirty="0" smtClean="0"/>
          </a:p>
          <a:p>
            <a:pPr marL="0" indent="0" algn="ctr">
              <a:buNone/>
            </a:pPr>
            <a:r>
              <a:rPr lang="en-US" dirty="0" smtClean="0"/>
              <a:t>- Henry Green</a:t>
            </a:r>
            <a:endParaRPr lang="en-US" dirty="0"/>
          </a:p>
        </p:txBody>
      </p:sp>
    </p:spTree>
    <p:extLst>
      <p:ext uri="{BB962C8B-B14F-4D97-AF65-F5344CB8AC3E}">
        <p14:creationId xmlns:p14="http://schemas.microsoft.com/office/powerpoint/2010/main" val="6085955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Sensitive </a:t>
            </a:r>
            <a:r>
              <a:rPr lang="en-US" b="0" dirty="0"/>
              <a:t>Data </a:t>
            </a:r>
            <a:r>
              <a:rPr lang="en-US" b="0" dirty="0" smtClean="0"/>
              <a:t>Exposure</a:t>
            </a:r>
            <a:br>
              <a:rPr lang="en-US" b="0" dirty="0" smtClean="0"/>
            </a:br>
            <a:r>
              <a:rPr lang="en-US" dirty="0" smtClean="0"/>
              <a:t>Pattern #1 Leaking </a:t>
            </a:r>
            <a:r>
              <a:rPr lang="en-US" dirty="0"/>
              <a:t>Application Secrets</a:t>
            </a:r>
          </a:p>
        </p:txBody>
      </p:sp>
    </p:spTree>
    <p:extLst>
      <p:ext uri="{BB962C8B-B14F-4D97-AF65-F5344CB8AC3E}">
        <p14:creationId xmlns:p14="http://schemas.microsoft.com/office/powerpoint/2010/main" val="4140063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Causes for Leaking Application Secrets</a:t>
            </a:r>
            <a:endParaRPr lang="en-US" dirty="0"/>
          </a:p>
        </p:txBody>
      </p:sp>
      <p:sp>
        <p:nvSpPr>
          <p:cNvPr id="3" name="Content Placeholder 2"/>
          <p:cNvSpPr>
            <a:spLocks noGrp="1"/>
          </p:cNvSpPr>
          <p:nvPr>
            <p:ph idx="1"/>
          </p:nvPr>
        </p:nvSpPr>
        <p:spPr/>
        <p:txBody>
          <a:bodyPr/>
          <a:lstStyle/>
          <a:p>
            <a:pPr marL="0" indent="0">
              <a:buNone/>
            </a:pPr>
            <a:r>
              <a:rPr lang="en-US" dirty="0" smtClean="0"/>
              <a:t>Application</a:t>
            </a:r>
            <a:r>
              <a:rPr lang="en-US" dirty="0"/>
              <a:t>-specific </a:t>
            </a:r>
            <a:r>
              <a:rPr lang="en-US" dirty="0" smtClean="0">
                <a:solidFill>
                  <a:srgbClr val="FF6600"/>
                </a:solidFill>
              </a:rPr>
              <a:t>secrets appearing at </a:t>
            </a:r>
            <a:r>
              <a:rPr lang="en-US" dirty="0">
                <a:solidFill>
                  <a:srgbClr val="FF6600"/>
                </a:solidFill>
              </a:rPr>
              <a:t>insecure places </a:t>
            </a:r>
            <a:r>
              <a:rPr lang="en-US" dirty="0"/>
              <a:t>such as </a:t>
            </a:r>
            <a:r>
              <a:rPr lang="en-US" dirty="0" smtClean="0"/>
              <a:t>as:</a:t>
            </a:r>
          </a:p>
          <a:p>
            <a:pPr marL="0" indent="0">
              <a:buNone/>
            </a:pPr>
            <a:endParaRPr lang="en-US" dirty="0" smtClean="0"/>
          </a:p>
          <a:p>
            <a:pPr lvl="1"/>
            <a:r>
              <a:rPr lang="en-US" dirty="0" smtClean="0"/>
              <a:t>code </a:t>
            </a:r>
            <a:r>
              <a:rPr lang="en-US" dirty="0"/>
              <a:t>repositories, </a:t>
            </a:r>
            <a:endParaRPr lang="en-US" dirty="0" smtClean="0"/>
          </a:p>
          <a:p>
            <a:pPr lvl="1"/>
            <a:r>
              <a:rPr lang="en-US" dirty="0" smtClean="0"/>
              <a:t>log </a:t>
            </a:r>
            <a:r>
              <a:rPr lang="en-US" dirty="0"/>
              <a:t>files, </a:t>
            </a:r>
            <a:endParaRPr lang="en-US" dirty="0" smtClean="0"/>
          </a:p>
          <a:p>
            <a:pPr lvl="1"/>
            <a:r>
              <a:rPr lang="en-US" dirty="0" smtClean="0"/>
              <a:t>client</a:t>
            </a:r>
            <a:r>
              <a:rPr lang="en-US" dirty="0"/>
              <a:t>-side storage, </a:t>
            </a:r>
            <a:endParaRPr lang="en-US" dirty="0" smtClean="0"/>
          </a:p>
          <a:p>
            <a:pPr lvl="1"/>
            <a:r>
              <a:rPr lang="en-US" dirty="0" smtClean="0"/>
              <a:t>URLs</a:t>
            </a:r>
            <a:r>
              <a:rPr lang="en-US" dirty="0"/>
              <a:t>, </a:t>
            </a:r>
          </a:p>
          <a:p>
            <a:pPr lvl="1"/>
            <a:r>
              <a:rPr lang="en-US" dirty="0" smtClean="0"/>
              <a:t>application </a:t>
            </a:r>
            <a:r>
              <a:rPr lang="en-US" dirty="0"/>
              <a:t>global namespace</a:t>
            </a:r>
          </a:p>
        </p:txBody>
      </p:sp>
    </p:spTree>
    <p:extLst>
      <p:ext uri="{BB962C8B-B14F-4D97-AF65-F5344CB8AC3E}">
        <p14:creationId xmlns:p14="http://schemas.microsoft.com/office/powerpoint/2010/main" val="32272412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Leaking1.png"/>
          <p:cNvPicPr>
            <a:picLocks noGrp="1" noChangeAspect="1"/>
          </p:cNvPicPr>
          <p:nvPr>
            <p:ph idx="1"/>
          </p:nvPr>
        </p:nvPicPr>
        <p:blipFill>
          <a:blip r:embed="rId3">
            <a:extLst>
              <a:ext uri="{28A0092B-C50C-407E-A947-70E740481C1C}">
                <a14:useLocalDpi xmlns:a14="http://schemas.microsoft.com/office/drawing/2010/main" val="0"/>
              </a:ext>
            </a:extLst>
          </a:blip>
          <a:srcRect l="-393" r="-393"/>
          <a:stretch>
            <a:fillRect/>
          </a:stretch>
        </p:blipFill>
        <p:spPr>
          <a:xfrm>
            <a:off x="1219200" y="0"/>
            <a:ext cx="22256107" cy="11582400"/>
          </a:xfrm>
        </p:spPr>
      </p:pic>
      <p:sp>
        <p:nvSpPr>
          <p:cNvPr id="5" name="Rectangle 4"/>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rgbClr val="FFFFFF"/>
                </a:solidFill>
                <a:latin typeface="+mn-lt"/>
                <a:cs typeface="Abadi MT Condensed Light"/>
              </a:rPr>
              <a:t>Example</a:t>
            </a:r>
            <a:r>
              <a:rPr lang="en-US" sz="6000" dirty="0" smtClean="0">
                <a:solidFill>
                  <a:srgbClr val="FFFFFF"/>
                </a:solidFill>
                <a:latin typeface="+mn-lt"/>
                <a:cs typeface="Abadi MT Condensed Light"/>
              </a:rPr>
              <a:t>: </a:t>
            </a:r>
            <a:r>
              <a:rPr lang="en-US" sz="6000" dirty="0">
                <a:solidFill>
                  <a:srgbClr val="FFFFFF"/>
                </a:solidFill>
                <a:latin typeface="+mn-lt"/>
                <a:cs typeface="Abadi MT Condensed Light"/>
              </a:rPr>
              <a:t>L</a:t>
            </a:r>
            <a:r>
              <a:rPr lang="en-US" sz="6000" dirty="0" smtClean="0">
                <a:solidFill>
                  <a:srgbClr val="FFFFFF"/>
                </a:solidFill>
                <a:latin typeface="+mn-lt"/>
                <a:cs typeface="Abadi MT Condensed Light"/>
              </a:rPr>
              <a:t>eaking </a:t>
            </a:r>
            <a:r>
              <a:rPr lang="en-US" sz="6000" dirty="0">
                <a:solidFill>
                  <a:srgbClr val="FFFFFF"/>
                </a:solidFill>
                <a:latin typeface="+mn-lt"/>
                <a:cs typeface="Abadi MT Condensed Light"/>
              </a:rPr>
              <a:t>the SSL private key in the code </a:t>
            </a:r>
            <a:r>
              <a:rPr lang="en-US" sz="6000" dirty="0" smtClean="0">
                <a:solidFill>
                  <a:srgbClr val="FFFFFF"/>
                </a:solidFill>
                <a:latin typeface="+mn-lt"/>
                <a:cs typeface="Abadi MT Condensed Light"/>
              </a:rPr>
              <a:t>repository</a:t>
            </a:r>
            <a:endParaRPr lang="en-US" sz="6000" dirty="0" smtClean="0">
              <a:solidFill>
                <a:srgbClr val="FFFFFF"/>
              </a:solidFill>
              <a:latin typeface="+mn-lt"/>
              <a:cs typeface="Abadi MT Condensed Light"/>
            </a:endParaRPr>
          </a:p>
          <a:p>
            <a:pPr algn="ctr" eaLnBrk="1" hangingPunct="1"/>
            <a:endParaRPr lang="en-US" sz="6000" dirty="0" smtClean="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15387473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background.jpeg"/>
          <p:cNvPicPr>
            <a:picLocks noGrp="1" noChangeAspect="1"/>
          </p:cNvPicPr>
          <p:nvPr>
            <p:ph idx="1"/>
          </p:nvPr>
        </p:nvPicPr>
        <p:blipFill>
          <a:blip r:embed="rId3">
            <a:extLst>
              <a:ext uri="{28A0092B-C50C-407E-A947-70E740481C1C}">
                <a14:useLocalDpi xmlns:a14="http://schemas.microsoft.com/office/drawing/2010/main" val="0"/>
              </a:ext>
            </a:extLst>
          </a:blip>
          <a:srcRect l="14107" r="14107"/>
          <a:stretch>
            <a:fillRect/>
          </a:stretch>
        </p:blipFill>
        <p:spPr>
          <a:xfrm>
            <a:off x="0" y="-152400"/>
            <a:ext cx="24384000" cy="12491509"/>
          </a:xfrm>
        </p:spPr>
      </p:pic>
      <p:sp>
        <p:nvSpPr>
          <p:cNvPr id="5" name="TextBox 4"/>
          <p:cNvSpPr txBox="1"/>
          <p:nvPr/>
        </p:nvSpPr>
        <p:spPr>
          <a:xfrm>
            <a:off x="6172200" y="6172200"/>
            <a:ext cx="13161776" cy="1815882"/>
          </a:xfrm>
          <a:prstGeom prst="rect">
            <a:avLst/>
          </a:prstGeom>
          <a:noFill/>
        </p:spPr>
        <p:txBody>
          <a:bodyPr wrap="none" rtlCol="0">
            <a:spAutoFit/>
          </a:bodyPr>
          <a:lstStyle/>
          <a:p>
            <a:r>
              <a:rPr lang="en-US" dirty="0" smtClean="0">
                <a:solidFill>
                  <a:schemeClr val="bg1"/>
                </a:solidFill>
                <a:latin typeface="Helvetica"/>
                <a:cs typeface="Helvetica"/>
              </a:rPr>
              <a:t>~ 700,000 packages</a:t>
            </a:r>
            <a:endParaRPr lang="en-US" dirty="0">
              <a:solidFill>
                <a:schemeClr val="bg1"/>
              </a:solidFill>
              <a:latin typeface="Helvetica"/>
              <a:cs typeface="Helvetica"/>
            </a:endParaRPr>
          </a:p>
        </p:txBody>
      </p:sp>
      <p:pic>
        <p:nvPicPr>
          <p:cNvPr id="7" name="Picture 6" descr="Npm-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0" y="3810000"/>
            <a:ext cx="4800600" cy="1865376"/>
          </a:xfrm>
          <a:prstGeom prst="rect">
            <a:avLst/>
          </a:prstGeom>
        </p:spPr>
      </p:pic>
    </p:spTree>
    <p:extLst>
      <p:ext uri="{BB962C8B-B14F-4D97-AF65-F5344CB8AC3E}">
        <p14:creationId xmlns:p14="http://schemas.microsoft.com/office/powerpoint/2010/main" val="463201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Leaking2.png"/>
          <p:cNvPicPr>
            <a:picLocks noGrp="1" noChangeAspect="1"/>
          </p:cNvPicPr>
          <p:nvPr>
            <p:ph idx="1"/>
          </p:nvPr>
        </p:nvPicPr>
        <p:blipFill>
          <a:blip r:embed="rId3">
            <a:extLst>
              <a:ext uri="{28A0092B-C50C-407E-A947-70E740481C1C}">
                <a14:useLocalDpi xmlns:a14="http://schemas.microsoft.com/office/drawing/2010/main" val="0"/>
              </a:ext>
            </a:extLst>
          </a:blip>
          <a:srcRect l="-2684" r="-2684"/>
          <a:stretch>
            <a:fillRect/>
          </a:stretch>
        </p:blipFill>
        <p:spPr>
          <a:xfrm>
            <a:off x="838200" y="0"/>
            <a:ext cx="23134637" cy="12039600"/>
          </a:xfrm>
        </p:spPr>
      </p:pic>
      <p:sp>
        <p:nvSpPr>
          <p:cNvPr id="5" name="Rectangle 4"/>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rgbClr val="FFFFFF"/>
                </a:solidFill>
                <a:latin typeface="+mn-lt"/>
                <a:cs typeface="Abadi MT Condensed Light"/>
              </a:rPr>
              <a:t>Examp</a:t>
            </a:r>
            <a:r>
              <a:rPr lang="en-US" sz="6000" dirty="0" smtClean="0">
                <a:solidFill>
                  <a:srgbClr val="FFFFFF"/>
                </a:solidFill>
                <a:latin typeface="+mn-lt"/>
                <a:cs typeface="Abadi MT Condensed Light"/>
              </a:rPr>
              <a:t>le: URLs with authentication tokens appearing in the logs</a:t>
            </a:r>
            <a:endParaRPr lang="en-US" sz="6000" dirty="0" smtClean="0">
              <a:solidFill>
                <a:srgbClr val="FFFFFF"/>
              </a:solidFill>
              <a:latin typeface="+mn-lt"/>
              <a:cs typeface="Abadi MT Condensed Light"/>
            </a:endParaRPr>
          </a:p>
          <a:p>
            <a:pPr algn="ctr" eaLnBrk="1" hangingPunct="1"/>
            <a:endParaRPr lang="en-US" sz="6000" dirty="0" smtClean="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2634056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Leaking3.png"/>
          <p:cNvPicPr>
            <a:picLocks noGrp="1" noChangeAspect="1"/>
          </p:cNvPicPr>
          <p:nvPr>
            <p:ph idx="1"/>
          </p:nvPr>
        </p:nvPicPr>
        <p:blipFill>
          <a:blip r:embed="rId3">
            <a:extLst>
              <a:ext uri="{28A0092B-C50C-407E-A947-70E740481C1C}">
                <a14:useLocalDpi xmlns:a14="http://schemas.microsoft.com/office/drawing/2010/main" val="0"/>
              </a:ext>
            </a:extLst>
          </a:blip>
          <a:srcRect l="-5517" r="-5517"/>
          <a:stretch>
            <a:fillRect/>
          </a:stretch>
        </p:blipFill>
        <p:spPr>
          <a:xfrm>
            <a:off x="533400" y="0"/>
            <a:ext cx="23134637" cy="12039600"/>
          </a:xfrm>
        </p:spPr>
      </p:pic>
      <p:sp>
        <p:nvSpPr>
          <p:cNvPr id="3" name="Rectangle 2"/>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rgbClr val="FFFFFF"/>
                </a:solidFill>
                <a:latin typeface="+mn-lt"/>
                <a:cs typeface="Abadi MT Condensed Light"/>
              </a:rPr>
              <a:t>  Example</a:t>
            </a:r>
            <a:r>
              <a:rPr lang="en-US" sz="6000" dirty="0" smtClean="0">
                <a:solidFill>
                  <a:srgbClr val="FFFFFF"/>
                </a:solidFill>
                <a:latin typeface="+mn-lt"/>
                <a:cs typeface="Abadi MT Condensed Light"/>
              </a:rPr>
              <a:t>: </a:t>
            </a:r>
            <a:r>
              <a:rPr lang="en-US" sz="6000" dirty="0" err="1" smtClean="0">
                <a:solidFill>
                  <a:srgbClr val="FFFFFF"/>
                </a:solidFill>
                <a:latin typeface="+mn-lt"/>
                <a:cs typeface="Abadi MT Condensed Light"/>
              </a:rPr>
              <a:t>OAuth</a:t>
            </a:r>
            <a:r>
              <a:rPr lang="en-US" sz="6000" dirty="0" smtClean="0">
                <a:solidFill>
                  <a:srgbClr val="FFFFFF"/>
                </a:solidFill>
                <a:latin typeface="+mn-lt"/>
                <a:cs typeface="Abadi MT Condensed Light"/>
              </a:rPr>
              <a:t> Bearer Token appearing in the browser local-storage</a:t>
            </a:r>
            <a:endParaRPr lang="en-US" sz="6000" dirty="0" smtClean="0">
              <a:solidFill>
                <a:srgbClr val="FFFFFF"/>
              </a:solidFill>
              <a:latin typeface="+mn-lt"/>
              <a:cs typeface="Abadi MT Condensed Light"/>
            </a:endParaRPr>
          </a:p>
          <a:p>
            <a:pPr algn="ctr" eaLnBrk="1" hangingPunct="1"/>
            <a:endParaRPr lang="en-US" sz="6000" dirty="0" smtClean="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1640737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Application Secrets Leakage</a:t>
            </a:r>
            <a:endParaRPr lang="en-US" dirty="0"/>
          </a:p>
        </p:txBody>
      </p:sp>
      <p:sp>
        <p:nvSpPr>
          <p:cNvPr id="3" name="Content Placeholder 2"/>
          <p:cNvSpPr>
            <a:spLocks noGrp="1"/>
          </p:cNvSpPr>
          <p:nvPr>
            <p:ph idx="1"/>
          </p:nvPr>
        </p:nvSpPr>
        <p:spPr/>
        <p:txBody>
          <a:bodyPr/>
          <a:lstStyle/>
          <a:p>
            <a:pPr>
              <a:buFont typeface="Wingdings" charset="2"/>
              <a:buChar char="ü"/>
            </a:pPr>
            <a:endParaRPr lang="en-US" dirty="0" smtClean="0">
              <a:cs typeface="Calibri"/>
            </a:endParaRPr>
          </a:p>
          <a:p>
            <a:pPr>
              <a:buFont typeface="Wingdings" charset="2"/>
              <a:buChar char="ü"/>
            </a:pPr>
            <a:r>
              <a:rPr lang="en-US" dirty="0" smtClean="0">
                <a:cs typeface="Calibri"/>
              </a:rPr>
              <a:t> </a:t>
            </a:r>
            <a:r>
              <a:rPr lang="en-US" dirty="0" smtClean="0">
                <a:solidFill>
                  <a:srgbClr val="FF6600"/>
                </a:solidFill>
                <a:cs typeface="Calibri"/>
              </a:rPr>
              <a:t>Securely store </a:t>
            </a:r>
            <a:r>
              <a:rPr lang="en-US" dirty="0">
                <a:solidFill>
                  <a:srgbClr val="FF6600"/>
                </a:solidFill>
                <a:cs typeface="Calibri"/>
              </a:rPr>
              <a:t>applications secrets </a:t>
            </a:r>
            <a:r>
              <a:rPr lang="en-US" dirty="0">
                <a:cs typeface="Calibri"/>
              </a:rPr>
              <a:t>in Hardware Security Module (HSM) or Key </a:t>
            </a:r>
            <a:r>
              <a:rPr lang="en-US" dirty="0" smtClean="0">
                <a:cs typeface="Calibri"/>
              </a:rPr>
              <a:t>Management Services.</a:t>
            </a:r>
            <a:r>
              <a:rPr lang="en-US" dirty="0">
                <a:cs typeface="Calibri"/>
              </a:rPr>
              <a:t>  </a:t>
            </a:r>
            <a:endParaRPr lang="en-US" dirty="0" smtClean="0">
              <a:cs typeface="Calibri"/>
            </a:endParaRPr>
          </a:p>
        </p:txBody>
      </p:sp>
    </p:spTree>
    <p:extLst>
      <p:ext uri="{BB962C8B-B14F-4D97-AF65-F5344CB8AC3E}">
        <p14:creationId xmlns:p14="http://schemas.microsoft.com/office/powerpoint/2010/main" val="28168879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Application Secrets Leakage</a:t>
            </a:r>
            <a:endParaRPr lang="en-US" dirty="0"/>
          </a:p>
        </p:txBody>
      </p:sp>
      <p:sp>
        <p:nvSpPr>
          <p:cNvPr id="3" name="Content Placeholder 2"/>
          <p:cNvSpPr>
            <a:spLocks noGrp="1"/>
          </p:cNvSpPr>
          <p:nvPr>
            <p:ph idx="1"/>
          </p:nvPr>
        </p:nvSpPr>
        <p:spPr/>
        <p:txBody>
          <a:bodyPr/>
          <a:lstStyle/>
          <a:p>
            <a:pPr>
              <a:buFont typeface="Wingdings" charset="2"/>
              <a:buChar char="ü"/>
            </a:pPr>
            <a:endParaRPr lang="en-US" dirty="0" smtClean="0">
              <a:cs typeface="Calibri"/>
            </a:endParaRPr>
          </a:p>
          <a:p>
            <a:pPr>
              <a:buFont typeface="Wingdings" charset="2"/>
              <a:buChar char="ü"/>
            </a:pPr>
            <a:r>
              <a:rPr lang="en-US" dirty="0" smtClean="0">
                <a:cs typeface="Calibri"/>
              </a:rPr>
              <a:t> </a:t>
            </a:r>
            <a:r>
              <a:rPr lang="en-US" dirty="0" smtClean="0">
                <a:solidFill>
                  <a:srgbClr val="FF6600"/>
                </a:solidFill>
                <a:cs typeface="Calibri"/>
              </a:rPr>
              <a:t>Securely store </a:t>
            </a:r>
            <a:r>
              <a:rPr lang="en-US" dirty="0">
                <a:solidFill>
                  <a:srgbClr val="FF6600"/>
                </a:solidFill>
                <a:cs typeface="Calibri"/>
              </a:rPr>
              <a:t>applications secrets</a:t>
            </a:r>
            <a:r>
              <a:rPr lang="en-US" dirty="0">
                <a:cs typeface="Calibri"/>
              </a:rPr>
              <a:t> in Hardware Security Module (HSM) or Key </a:t>
            </a:r>
            <a:r>
              <a:rPr lang="en-US" dirty="0" smtClean="0">
                <a:cs typeface="Calibri"/>
              </a:rPr>
              <a:t>Management Services.</a:t>
            </a:r>
          </a:p>
          <a:p>
            <a:pPr marL="0" indent="0">
              <a:buNone/>
            </a:pPr>
            <a:r>
              <a:rPr lang="en-US" dirty="0">
                <a:cs typeface="Calibri"/>
              </a:rPr>
              <a:t>  </a:t>
            </a:r>
            <a:endParaRPr lang="en-US" dirty="0" smtClean="0">
              <a:cs typeface="Calibri"/>
            </a:endParaRPr>
          </a:p>
          <a:p>
            <a:pPr>
              <a:buFont typeface="Wingdings" charset="2"/>
              <a:buChar char="ü"/>
            </a:pPr>
            <a:r>
              <a:rPr lang="en-US" dirty="0" smtClean="0">
                <a:cs typeface="Calibri"/>
              </a:rPr>
              <a:t> </a:t>
            </a:r>
            <a:r>
              <a:rPr lang="en-US" dirty="0" smtClean="0">
                <a:solidFill>
                  <a:srgbClr val="FF6600"/>
                </a:solidFill>
                <a:cs typeface="Calibri"/>
              </a:rPr>
              <a:t>Mask </a:t>
            </a:r>
            <a:r>
              <a:rPr lang="en-US" dirty="0">
                <a:solidFill>
                  <a:srgbClr val="FF6600"/>
                </a:solidFill>
                <a:cs typeface="Calibri"/>
              </a:rPr>
              <a:t>any sensitive data </a:t>
            </a:r>
            <a:r>
              <a:rPr lang="en-US" dirty="0">
                <a:cs typeface="Calibri"/>
              </a:rPr>
              <a:t>before it appears in the log </a:t>
            </a:r>
            <a:r>
              <a:rPr lang="en-US" dirty="0" smtClean="0">
                <a:cs typeface="Calibri"/>
              </a:rPr>
              <a:t>files.</a:t>
            </a:r>
          </a:p>
        </p:txBody>
      </p:sp>
    </p:spTree>
    <p:extLst>
      <p:ext uri="{BB962C8B-B14F-4D97-AF65-F5344CB8AC3E}">
        <p14:creationId xmlns:p14="http://schemas.microsoft.com/office/powerpoint/2010/main" val="1364899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Application Secrets Leakage</a:t>
            </a:r>
            <a:endParaRPr lang="en-US" dirty="0"/>
          </a:p>
        </p:txBody>
      </p:sp>
      <p:sp>
        <p:nvSpPr>
          <p:cNvPr id="3" name="Content Placeholder 2"/>
          <p:cNvSpPr>
            <a:spLocks noGrp="1"/>
          </p:cNvSpPr>
          <p:nvPr>
            <p:ph idx="1"/>
          </p:nvPr>
        </p:nvSpPr>
        <p:spPr/>
        <p:txBody>
          <a:bodyPr/>
          <a:lstStyle/>
          <a:p>
            <a:pPr marL="0" indent="0">
              <a:buNone/>
            </a:pPr>
            <a:endParaRPr lang="en-US" dirty="0" smtClean="0">
              <a:cs typeface="Calibri"/>
            </a:endParaRPr>
          </a:p>
          <a:p>
            <a:pPr>
              <a:buFont typeface="Wingdings" charset="2"/>
              <a:buChar char="ü"/>
            </a:pPr>
            <a:r>
              <a:rPr lang="en-US" dirty="0" smtClean="0">
                <a:cs typeface="Calibri"/>
              </a:rPr>
              <a:t> </a:t>
            </a:r>
            <a:r>
              <a:rPr lang="en-US" dirty="0" smtClean="0">
                <a:solidFill>
                  <a:srgbClr val="FF6600"/>
                </a:solidFill>
                <a:cs typeface="Calibri"/>
              </a:rPr>
              <a:t>Securely store </a:t>
            </a:r>
            <a:r>
              <a:rPr lang="en-US" dirty="0">
                <a:solidFill>
                  <a:srgbClr val="FF6600"/>
                </a:solidFill>
                <a:cs typeface="Calibri"/>
              </a:rPr>
              <a:t>applications secrets</a:t>
            </a:r>
            <a:r>
              <a:rPr lang="en-US" dirty="0">
                <a:cs typeface="Calibri"/>
              </a:rPr>
              <a:t> in Hardware Security Module (HSM) or Key </a:t>
            </a:r>
            <a:r>
              <a:rPr lang="en-US" dirty="0" smtClean="0">
                <a:cs typeface="Calibri"/>
              </a:rPr>
              <a:t>Management Services</a:t>
            </a:r>
            <a:r>
              <a:rPr lang="en-US" dirty="0">
                <a:cs typeface="Calibri"/>
              </a:rPr>
              <a:t>  </a:t>
            </a:r>
            <a:endParaRPr lang="en-US" dirty="0" smtClean="0">
              <a:cs typeface="Calibri"/>
            </a:endParaRPr>
          </a:p>
          <a:p>
            <a:pPr>
              <a:buFont typeface="Wingdings" charset="2"/>
              <a:buChar char="ü"/>
            </a:pPr>
            <a:endParaRPr lang="en-US" dirty="0" smtClean="0">
              <a:cs typeface="Calibri"/>
            </a:endParaRPr>
          </a:p>
          <a:p>
            <a:pPr>
              <a:buFont typeface="Wingdings" charset="2"/>
              <a:buChar char="ü"/>
            </a:pPr>
            <a:r>
              <a:rPr lang="en-US" dirty="0" smtClean="0">
                <a:cs typeface="Calibri"/>
              </a:rPr>
              <a:t> </a:t>
            </a:r>
            <a:r>
              <a:rPr lang="en-US" dirty="0" smtClean="0">
                <a:solidFill>
                  <a:srgbClr val="FF6600"/>
                </a:solidFill>
                <a:cs typeface="Calibri"/>
              </a:rPr>
              <a:t>Mask </a:t>
            </a:r>
            <a:r>
              <a:rPr lang="en-US" dirty="0">
                <a:solidFill>
                  <a:srgbClr val="FF6600"/>
                </a:solidFill>
                <a:cs typeface="Calibri"/>
              </a:rPr>
              <a:t>any sensitive data </a:t>
            </a:r>
            <a:r>
              <a:rPr lang="en-US" dirty="0">
                <a:cs typeface="Calibri"/>
              </a:rPr>
              <a:t>before it appears in the log </a:t>
            </a:r>
            <a:r>
              <a:rPr lang="en-US" dirty="0" smtClean="0">
                <a:cs typeface="Calibri"/>
              </a:rPr>
              <a:t>files</a:t>
            </a:r>
          </a:p>
          <a:p>
            <a:pPr>
              <a:buFont typeface="Wingdings" charset="2"/>
              <a:buChar char="ü"/>
            </a:pPr>
            <a:endParaRPr lang="en-US" dirty="0" smtClean="0">
              <a:cs typeface="Calibri"/>
            </a:endParaRPr>
          </a:p>
          <a:p>
            <a:pPr>
              <a:buFont typeface="Wingdings" charset="2"/>
              <a:buChar char="ü"/>
            </a:pPr>
            <a:r>
              <a:rPr lang="en-US" dirty="0" smtClean="0">
                <a:cs typeface="Calibri"/>
              </a:rPr>
              <a:t> To </a:t>
            </a:r>
            <a:r>
              <a:rPr lang="en-US" dirty="0">
                <a:cs typeface="Calibri"/>
              </a:rPr>
              <a:t>reduce impact of a leak, </a:t>
            </a:r>
            <a:r>
              <a:rPr lang="en-US" dirty="0">
                <a:solidFill>
                  <a:srgbClr val="FF6600"/>
                </a:solidFill>
                <a:cs typeface="Calibri"/>
              </a:rPr>
              <a:t>use short-lived </a:t>
            </a:r>
            <a:r>
              <a:rPr lang="en-US" dirty="0" smtClean="0">
                <a:solidFill>
                  <a:srgbClr val="FF6600"/>
                </a:solidFill>
                <a:cs typeface="Calibri"/>
              </a:rPr>
              <a:t>tokens.</a:t>
            </a:r>
            <a:endParaRPr lang="en-US" dirty="0">
              <a:solidFill>
                <a:srgbClr val="FF6600"/>
              </a:solidFill>
            </a:endParaRPr>
          </a:p>
        </p:txBody>
      </p:sp>
    </p:spTree>
    <p:extLst>
      <p:ext uri="{BB962C8B-B14F-4D97-AF65-F5344CB8AC3E}">
        <p14:creationId xmlns:p14="http://schemas.microsoft.com/office/powerpoint/2010/main" val="1364899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Sensitive Data Exposure</a:t>
            </a:r>
            <a:br>
              <a:rPr lang="en-US" b="0" dirty="0"/>
            </a:br>
            <a:r>
              <a:rPr lang="en-US" dirty="0" smtClean="0"/>
              <a:t>Pattern #2</a:t>
            </a:r>
            <a:r>
              <a:rPr lang="en-US" b="0" dirty="0" smtClean="0"/>
              <a:t> </a:t>
            </a:r>
            <a:r>
              <a:rPr lang="en-US" dirty="0" smtClean="0"/>
              <a:t>Predictable </a:t>
            </a:r>
            <a:r>
              <a:rPr lang="en-US" dirty="0" smtClean="0"/>
              <a:t>Secrets </a:t>
            </a:r>
            <a:r>
              <a:rPr lang="en-US" dirty="0" smtClean="0"/>
              <a:t/>
            </a:r>
            <a:br>
              <a:rPr lang="en-US" dirty="0" smtClean="0"/>
            </a:br>
            <a:r>
              <a:rPr lang="en-US" dirty="0" smtClean="0"/>
              <a:t>(</a:t>
            </a:r>
            <a:r>
              <a:rPr lang="en-US" dirty="0" smtClean="0"/>
              <a:t>Insecure Randomness)</a:t>
            </a:r>
            <a:endParaRPr lang="en-US" dirty="0"/>
          </a:p>
        </p:txBody>
      </p:sp>
    </p:spTree>
    <p:extLst>
      <p:ext uri="{BB962C8B-B14F-4D97-AF65-F5344CB8AC3E}">
        <p14:creationId xmlns:p14="http://schemas.microsoft.com/office/powerpoint/2010/main" val="1966462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causes for </a:t>
            </a:r>
            <a:r>
              <a:rPr lang="en-US" dirty="0"/>
              <a:t>Insecure </a:t>
            </a:r>
            <a:r>
              <a:rPr lang="en-US" dirty="0" smtClean="0"/>
              <a:t>Randomness</a:t>
            </a:r>
            <a:endParaRPr lang="en-US" dirty="0"/>
          </a:p>
        </p:txBody>
      </p:sp>
      <p:sp>
        <p:nvSpPr>
          <p:cNvPr id="3" name="Content Placeholder 2"/>
          <p:cNvSpPr>
            <a:spLocks noGrp="1"/>
          </p:cNvSpPr>
          <p:nvPr>
            <p:ph idx="1"/>
          </p:nvPr>
        </p:nvSpPr>
        <p:spPr/>
        <p:txBody>
          <a:bodyPr/>
          <a:lstStyle/>
          <a:p>
            <a:pPr lvl="1">
              <a:buFont typeface="Arial"/>
              <a:buChar char="•"/>
            </a:pPr>
            <a:r>
              <a:rPr lang="en-US" dirty="0" smtClean="0">
                <a:solidFill>
                  <a:srgbClr val="FF6600"/>
                </a:solidFill>
              </a:rPr>
              <a:t>Using</a:t>
            </a:r>
            <a:r>
              <a:rPr lang="en-US" dirty="0" smtClean="0"/>
              <a:t> </a:t>
            </a:r>
            <a:r>
              <a:rPr lang="en-US" dirty="0" err="1" smtClean="0">
                <a:solidFill>
                  <a:srgbClr val="FF6600"/>
                </a:solidFill>
              </a:rPr>
              <a:t>Math.random</a:t>
            </a:r>
            <a:r>
              <a:rPr lang="en-US" dirty="0">
                <a:solidFill>
                  <a:srgbClr val="FF6600"/>
                </a:solidFill>
              </a:rPr>
              <a:t>() </a:t>
            </a:r>
            <a:r>
              <a:rPr lang="en-US" dirty="0"/>
              <a:t>method is </a:t>
            </a:r>
            <a:r>
              <a:rPr lang="en-US" dirty="0" smtClean="0"/>
              <a:t>to generate random values </a:t>
            </a:r>
            <a:r>
              <a:rPr lang="en-US" dirty="0"/>
              <a:t>in security-sensitive </a:t>
            </a:r>
            <a:r>
              <a:rPr lang="en-US" dirty="0" smtClean="0"/>
              <a:t>context (</a:t>
            </a:r>
            <a:r>
              <a:rPr lang="en-US" dirty="0"/>
              <a:t>random tokens, resource IDs, or UUIDs</a:t>
            </a:r>
            <a:r>
              <a:rPr lang="en-US" dirty="0" smtClean="0"/>
              <a:t>).</a:t>
            </a:r>
            <a:endParaRPr lang="en-US" dirty="0" smtClean="0"/>
          </a:p>
          <a:p>
            <a:pPr marL="381000" lvl="1" indent="0">
              <a:buNone/>
            </a:pPr>
            <a:endParaRPr lang="en-US" dirty="0" smtClean="0"/>
          </a:p>
          <a:p>
            <a:pPr lvl="1">
              <a:buFont typeface="Arial"/>
              <a:buChar char="•"/>
            </a:pPr>
            <a:r>
              <a:rPr lang="en-US" dirty="0" err="1"/>
              <a:t>Math.random</a:t>
            </a:r>
            <a:r>
              <a:rPr lang="en-US" dirty="0"/>
              <a:t>() is </a:t>
            </a:r>
            <a:r>
              <a:rPr lang="en-US" dirty="0">
                <a:solidFill>
                  <a:srgbClr val="FF6600"/>
                </a:solidFill>
              </a:rPr>
              <a:t>cryptographically insecure</a:t>
            </a:r>
            <a:r>
              <a:rPr lang="en-US" dirty="0"/>
              <a:t>. </a:t>
            </a:r>
            <a:r>
              <a:rPr lang="en-US" dirty="0" smtClean="0"/>
              <a:t>It </a:t>
            </a:r>
            <a:r>
              <a:rPr lang="en-US" dirty="0"/>
              <a:t>can produce predictable </a:t>
            </a:r>
            <a:r>
              <a:rPr lang="en-US" dirty="0" smtClean="0"/>
              <a:t>values.</a:t>
            </a:r>
            <a:endParaRPr lang="en-US" dirty="0"/>
          </a:p>
          <a:p>
            <a:pPr lvl="1">
              <a:buFont typeface="Arial"/>
              <a:buChar char="•"/>
            </a:pPr>
            <a:endParaRPr lang="en-US" dirty="0"/>
          </a:p>
        </p:txBody>
      </p:sp>
    </p:spTree>
    <p:extLst>
      <p:ext uri="{BB962C8B-B14F-4D97-AF65-F5344CB8AC3E}">
        <p14:creationId xmlns:p14="http://schemas.microsoft.com/office/powerpoint/2010/main" val="46917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6-09 at 11.18.55 PM.png"/>
          <p:cNvPicPr>
            <a:picLocks noGrp="1" noChangeAspect="1"/>
          </p:cNvPicPr>
          <p:nvPr>
            <p:ph idx="1"/>
          </p:nvPr>
        </p:nvPicPr>
        <p:blipFill>
          <a:blip r:embed="rId3">
            <a:extLst>
              <a:ext uri="{28A0092B-C50C-407E-A947-70E740481C1C}">
                <a14:useLocalDpi xmlns:a14="http://schemas.microsoft.com/office/drawing/2010/main" val="0"/>
              </a:ext>
            </a:extLst>
          </a:blip>
          <a:srcRect t="8786" b="8786"/>
          <a:stretch>
            <a:fillRect/>
          </a:stretch>
        </p:blipFill>
        <p:spPr>
          <a:xfrm>
            <a:off x="1524000" y="762000"/>
            <a:ext cx="21161375" cy="10972800"/>
          </a:xfrm>
        </p:spPr>
      </p:pic>
      <p:sp>
        <p:nvSpPr>
          <p:cNvPr id="5" name="Rectangle 4"/>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rgbClr val="FFFFFF"/>
                </a:solidFill>
                <a:latin typeface="+mn-lt"/>
                <a:cs typeface="Abadi MT Condensed Light"/>
              </a:rPr>
              <a:t>  Example</a:t>
            </a:r>
            <a:r>
              <a:rPr lang="en-US" sz="6000" dirty="0" smtClean="0">
                <a:solidFill>
                  <a:srgbClr val="FFFFFF"/>
                </a:solidFill>
                <a:latin typeface="+mn-lt"/>
                <a:cs typeface="Abadi MT Condensed Light"/>
              </a:rPr>
              <a:t>: Using </a:t>
            </a:r>
            <a:r>
              <a:rPr lang="en-US" sz="6000" dirty="0" err="1" smtClean="0">
                <a:solidFill>
                  <a:srgbClr val="FFFFFF"/>
                </a:solidFill>
                <a:latin typeface="+mn-lt"/>
                <a:cs typeface="Abadi MT Condensed Light"/>
              </a:rPr>
              <a:t>Math.random</a:t>
            </a:r>
            <a:r>
              <a:rPr lang="en-US" sz="6000" dirty="0" smtClean="0">
                <a:solidFill>
                  <a:srgbClr val="FFFFFF"/>
                </a:solidFill>
                <a:latin typeface="+mn-lt"/>
                <a:cs typeface="Abadi MT Condensed Light"/>
              </a:rPr>
              <a:t> to generate UUID</a:t>
            </a:r>
            <a:endParaRPr lang="en-US" sz="6000" dirty="0" smtClean="0">
              <a:solidFill>
                <a:srgbClr val="FFFFFF"/>
              </a:solidFill>
              <a:latin typeface="+mn-lt"/>
              <a:cs typeface="Abadi MT Condensed Light"/>
            </a:endParaRPr>
          </a:p>
          <a:p>
            <a:pPr algn="ctr" eaLnBrk="1" hangingPunct="1"/>
            <a:endParaRPr lang="en-US" sz="6000" dirty="0" smtClean="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41921468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8-06-09 at 11.19.19 PM.png"/>
          <p:cNvPicPr>
            <a:picLocks noGrp="1" noChangeAspect="1"/>
          </p:cNvPicPr>
          <p:nvPr>
            <p:ph idx="1"/>
          </p:nvPr>
        </p:nvPicPr>
        <p:blipFill>
          <a:blip r:embed="rId2">
            <a:extLst>
              <a:ext uri="{28A0092B-C50C-407E-A947-70E740481C1C}">
                <a14:useLocalDpi xmlns:a14="http://schemas.microsoft.com/office/drawing/2010/main" val="0"/>
              </a:ext>
            </a:extLst>
          </a:blip>
          <a:srcRect t="8898" b="8898"/>
          <a:stretch>
            <a:fillRect/>
          </a:stretch>
        </p:blipFill>
        <p:spPr>
          <a:xfrm>
            <a:off x="2057400" y="1371600"/>
            <a:ext cx="21161375" cy="10972800"/>
          </a:xfrm>
        </p:spPr>
      </p:pic>
      <p:sp>
        <p:nvSpPr>
          <p:cNvPr id="3" name="Rectangle 2"/>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rgbClr val="FFFFFF"/>
                </a:solidFill>
                <a:latin typeface="+mn-lt"/>
                <a:cs typeface="Abadi MT Condensed Light"/>
              </a:rPr>
              <a:t>  Example</a:t>
            </a:r>
            <a:r>
              <a:rPr lang="en-US" sz="6000" dirty="0" smtClean="0">
                <a:solidFill>
                  <a:srgbClr val="FFFFFF"/>
                </a:solidFill>
                <a:latin typeface="+mn-lt"/>
                <a:cs typeface="Abadi MT Condensed Light"/>
              </a:rPr>
              <a:t>: Using </a:t>
            </a:r>
            <a:r>
              <a:rPr lang="en-US" sz="6000" dirty="0" err="1" smtClean="0">
                <a:solidFill>
                  <a:srgbClr val="FFFFFF"/>
                </a:solidFill>
                <a:latin typeface="+mn-lt"/>
                <a:cs typeface="Abadi MT Condensed Light"/>
              </a:rPr>
              <a:t>Math.random</a:t>
            </a:r>
            <a:r>
              <a:rPr lang="en-US" sz="6000" dirty="0" smtClean="0">
                <a:solidFill>
                  <a:srgbClr val="FFFFFF"/>
                </a:solidFill>
                <a:latin typeface="+mn-lt"/>
                <a:cs typeface="Abadi MT Condensed Light"/>
              </a:rPr>
              <a:t>() to generate Socket IDs</a:t>
            </a:r>
            <a:endParaRPr lang="en-US" sz="6000" dirty="0" smtClean="0">
              <a:solidFill>
                <a:srgbClr val="FFFFFF"/>
              </a:solidFill>
              <a:latin typeface="+mn-lt"/>
              <a:cs typeface="Abadi MT Condensed Light"/>
            </a:endParaRPr>
          </a:p>
          <a:p>
            <a:pPr algn="ctr" eaLnBrk="1" hangingPunct="1"/>
            <a:endParaRPr lang="en-US" sz="6000" dirty="0" smtClean="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2661265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Insecure Randomness</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smtClean="0"/>
              <a:t> </a:t>
            </a:r>
            <a:r>
              <a:rPr lang="en-US" dirty="0" smtClean="0">
                <a:solidFill>
                  <a:srgbClr val="FF6600"/>
                </a:solidFill>
              </a:rPr>
              <a:t>Use </a:t>
            </a:r>
            <a:r>
              <a:rPr lang="en-US" i="1" dirty="0" smtClean="0">
                <a:solidFill>
                  <a:srgbClr val="FF6600"/>
                </a:solidFill>
              </a:rPr>
              <a:t>crypto</a:t>
            </a:r>
            <a:r>
              <a:rPr lang="en-US" dirty="0" smtClean="0">
                <a:solidFill>
                  <a:srgbClr val="FF6600"/>
                </a:solidFill>
              </a:rPr>
              <a:t> module </a:t>
            </a:r>
            <a:r>
              <a:rPr lang="en-US" dirty="0" smtClean="0"/>
              <a:t>to generate random numbers </a:t>
            </a:r>
            <a:r>
              <a:rPr lang="en-US" dirty="0"/>
              <a:t>instead of </a:t>
            </a:r>
            <a:r>
              <a:rPr lang="en-US" dirty="0" err="1"/>
              <a:t>Math.random</a:t>
            </a:r>
            <a:r>
              <a:rPr lang="en-US" dirty="0"/>
              <a:t>()</a:t>
            </a:r>
          </a:p>
          <a:p>
            <a:pPr>
              <a:buFont typeface="Wingdings" charset="2"/>
              <a:buChar char="ü"/>
            </a:pPr>
            <a:endParaRPr lang="en-US" dirty="0"/>
          </a:p>
          <a:p>
            <a:pPr>
              <a:buFont typeface="Wingdings" charset="2"/>
              <a:buChar char="ü"/>
            </a:pPr>
            <a:endParaRPr lang="en-US" dirty="0" smtClean="0"/>
          </a:p>
          <a:p>
            <a:pPr marL="0" indent="0">
              <a:buNone/>
            </a:pPr>
            <a:endParaRPr lang="en-US" dirty="0"/>
          </a:p>
          <a:p>
            <a:pPr marL="0" indent="0">
              <a:buNone/>
            </a:pPr>
            <a:endParaRPr lang="en-US" dirty="0" smtClean="0"/>
          </a:p>
          <a:p>
            <a:endParaRPr lang="en-US" dirty="0"/>
          </a:p>
          <a:p>
            <a:endParaRPr lang="en-US" dirty="0"/>
          </a:p>
        </p:txBody>
      </p:sp>
      <p:pic>
        <p:nvPicPr>
          <p:cNvPr id="4" name="Picture 3" descr="Screen Shot 2018-06-10 at 7.03.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15" y="4953000"/>
            <a:ext cx="23118956" cy="3581400"/>
          </a:xfrm>
          <a:prstGeom prst="rect">
            <a:avLst/>
          </a:prstGeom>
        </p:spPr>
      </p:pic>
    </p:spTree>
    <p:extLst>
      <p:ext uri="{BB962C8B-B14F-4D97-AF65-F5344CB8AC3E}">
        <p14:creationId xmlns:p14="http://schemas.microsoft.com/office/powerpoint/2010/main" val="54603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background.jpeg"/>
          <p:cNvPicPr>
            <a:picLocks noGrp="1" noChangeAspect="1"/>
          </p:cNvPicPr>
          <p:nvPr>
            <p:ph idx="1"/>
          </p:nvPr>
        </p:nvPicPr>
        <p:blipFill>
          <a:blip r:embed="rId3">
            <a:extLst>
              <a:ext uri="{28A0092B-C50C-407E-A947-70E740481C1C}">
                <a14:useLocalDpi xmlns:a14="http://schemas.microsoft.com/office/drawing/2010/main" val="0"/>
              </a:ext>
            </a:extLst>
          </a:blip>
          <a:srcRect l="14107" r="14107"/>
          <a:stretch>
            <a:fillRect/>
          </a:stretch>
        </p:blipFill>
        <p:spPr>
          <a:xfrm>
            <a:off x="0" y="-152400"/>
            <a:ext cx="24384000" cy="12491509"/>
          </a:xfrm>
        </p:spPr>
      </p:pic>
      <p:sp>
        <p:nvSpPr>
          <p:cNvPr id="5" name="TextBox 4"/>
          <p:cNvSpPr txBox="1"/>
          <p:nvPr/>
        </p:nvSpPr>
        <p:spPr>
          <a:xfrm>
            <a:off x="7848600" y="6172200"/>
            <a:ext cx="9604011" cy="1815882"/>
          </a:xfrm>
          <a:prstGeom prst="rect">
            <a:avLst/>
          </a:prstGeom>
          <a:noFill/>
        </p:spPr>
        <p:txBody>
          <a:bodyPr wrap="none" rtlCol="0">
            <a:spAutoFit/>
          </a:bodyPr>
          <a:lstStyle/>
          <a:p>
            <a:pPr algn="ctr"/>
            <a:r>
              <a:rPr lang="en-US" dirty="0" smtClean="0">
                <a:solidFill>
                  <a:schemeClr val="bg1"/>
                </a:solidFill>
                <a:latin typeface="Helvetica"/>
                <a:cs typeface="Helvetica"/>
              </a:rPr>
              <a:t>88 Disclosures</a:t>
            </a:r>
            <a:endParaRPr lang="en-US" dirty="0">
              <a:solidFill>
                <a:schemeClr val="bg1"/>
              </a:solidFill>
              <a:latin typeface="Helvetica"/>
              <a:cs typeface="Helvetica"/>
            </a:endParaRPr>
          </a:p>
        </p:txBody>
      </p:sp>
      <p:pic>
        <p:nvPicPr>
          <p:cNvPr id="3" name="Picture 2" descr="h1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600" y="4724400"/>
            <a:ext cx="5791200" cy="1124909"/>
          </a:xfrm>
          <a:prstGeom prst="rect">
            <a:avLst/>
          </a:prstGeom>
        </p:spPr>
      </p:pic>
    </p:spTree>
    <p:extLst>
      <p:ext uri="{BB962C8B-B14F-4D97-AF65-F5344CB8AC3E}">
        <p14:creationId xmlns:p14="http://schemas.microsoft.com/office/powerpoint/2010/main" val="3558975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Insecure Randomness</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smtClean="0"/>
              <a:t> </a:t>
            </a:r>
            <a:r>
              <a:rPr lang="en-US" dirty="0" smtClean="0">
                <a:solidFill>
                  <a:srgbClr val="FF6600"/>
                </a:solidFill>
              </a:rPr>
              <a:t>Use </a:t>
            </a:r>
            <a:r>
              <a:rPr lang="en-US" i="1" dirty="0">
                <a:solidFill>
                  <a:srgbClr val="FF6600"/>
                </a:solidFill>
              </a:rPr>
              <a:t>crypto</a:t>
            </a:r>
            <a:r>
              <a:rPr lang="en-US" dirty="0">
                <a:solidFill>
                  <a:srgbClr val="FF6600"/>
                </a:solidFill>
              </a:rPr>
              <a:t> module </a:t>
            </a:r>
            <a:r>
              <a:rPr lang="en-US" dirty="0"/>
              <a:t>to generate random numbers instead of </a:t>
            </a:r>
            <a:r>
              <a:rPr lang="en-US" dirty="0" err="1"/>
              <a:t>Math.random</a:t>
            </a:r>
            <a:r>
              <a:rPr lang="en-US" dirty="0"/>
              <a:t>()</a:t>
            </a:r>
          </a:p>
          <a:p>
            <a:pPr marL="0" indent="0">
              <a:buNone/>
            </a:pPr>
            <a:endParaRPr lang="en-US" dirty="0"/>
          </a:p>
          <a:p>
            <a:pPr>
              <a:buFont typeface="Wingdings" charset="2"/>
              <a:buChar char="ü"/>
            </a:pPr>
            <a:endParaRPr lang="en-US" dirty="0" smtClean="0"/>
          </a:p>
          <a:p>
            <a:pPr marL="0" indent="0">
              <a:buNone/>
            </a:pPr>
            <a:endParaRPr lang="en-US" dirty="0"/>
          </a:p>
          <a:p>
            <a:pPr marL="0" indent="0">
              <a:buNone/>
            </a:pPr>
            <a:endParaRPr lang="en-US" dirty="0" smtClean="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15" y="5001659"/>
            <a:ext cx="23118956" cy="3484082"/>
          </a:xfrm>
          <a:prstGeom prst="rect">
            <a:avLst/>
          </a:prstGeom>
        </p:spPr>
      </p:pic>
    </p:spTree>
    <p:extLst>
      <p:ext uri="{BB962C8B-B14F-4D97-AF65-F5344CB8AC3E}">
        <p14:creationId xmlns:p14="http://schemas.microsoft.com/office/powerpoint/2010/main" val="516809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23241000" cy="5867400"/>
          </a:xfrm>
        </p:spPr>
        <p:txBody>
          <a:bodyPr/>
          <a:lstStyle/>
          <a:p>
            <a:r>
              <a:rPr lang="en-US" b="0" dirty="0"/>
              <a:t>Sensitive Data Exposure</a:t>
            </a:r>
            <a:br>
              <a:rPr lang="en-US" b="0" dirty="0"/>
            </a:br>
            <a:r>
              <a:rPr lang="en-US" dirty="0" smtClean="0"/>
              <a:t>Pattern #3 Predictable Secrets </a:t>
            </a:r>
            <a:br>
              <a:rPr lang="en-US" dirty="0" smtClean="0"/>
            </a:br>
            <a:r>
              <a:rPr lang="en-US" dirty="0" smtClean="0"/>
              <a:t>(Non-constant </a:t>
            </a:r>
            <a:r>
              <a:rPr lang="en-US" dirty="0" smtClean="0"/>
              <a:t>Time </a:t>
            </a:r>
            <a:r>
              <a:rPr lang="en-US" dirty="0" smtClean="0"/>
              <a:t>Comparison)</a:t>
            </a:r>
            <a:endParaRPr lang="en-US" dirty="0"/>
          </a:p>
        </p:txBody>
      </p:sp>
    </p:spTree>
    <p:extLst>
      <p:ext uri="{BB962C8B-B14F-4D97-AF65-F5344CB8AC3E}">
        <p14:creationId xmlns:p14="http://schemas.microsoft.com/office/powerpoint/2010/main" val="39911703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causes for Non-constant Time Comparison</a:t>
            </a:r>
            <a:endParaRPr lang="en-US" dirty="0"/>
          </a:p>
        </p:txBody>
      </p:sp>
      <p:sp>
        <p:nvSpPr>
          <p:cNvPr id="3" name="Content Placeholder 2"/>
          <p:cNvSpPr>
            <a:spLocks noGrp="1"/>
          </p:cNvSpPr>
          <p:nvPr>
            <p:ph idx="1"/>
          </p:nvPr>
        </p:nvSpPr>
        <p:spPr/>
        <p:txBody>
          <a:bodyPr/>
          <a:lstStyle/>
          <a:p>
            <a:pPr lvl="1">
              <a:buFont typeface="Arial"/>
              <a:buChar char="•"/>
            </a:pPr>
            <a:r>
              <a:rPr lang="en-US" dirty="0" smtClean="0"/>
              <a:t>Using </a:t>
            </a:r>
            <a:r>
              <a:rPr lang="en-US" dirty="0" smtClean="0">
                <a:solidFill>
                  <a:srgbClr val="FF6600"/>
                </a:solidFill>
              </a:rPr>
              <a:t>fail-fast </a:t>
            </a:r>
            <a:r>
              <a:rPr lang="en-US" dirty="0">
                <a:solidFill>
                  <a:srgbClr val="FF6600"/>
                </a:solidFill>
              </a:rPr>
              <a:t>comparison </a:t>
            </a:r>
            <a:r>
              <a:rPr lang="en-US" dirty="0" smtClean="0">
                <a:solidFill>
                  <a:srgbClr val="FF6600"/>
                </a:solidFill>
              </a:rPr>
              <a:t>logic </a:t>
            </a:r>
            <a:r>
              <a:rPr lang="en-US" dirty="0" smtClean="0"/>
              <a:t>to </a:t>
            </a:r>
            <a:r>
              <a:rPr lang="en-US" dirty="0"/>
              <a:t>match user inputs against sensitive </a:t>
            </a:r>
            <a:r>
              <a:rPr lang="en-US" dirty="0" smtClean="0"/>
              <a:t>values.</a:t>
            </a:r>
            <a:endParaRPr lang="en-US" dirty="0"/>
          </a:p>
          <a:p>
            <a:pPr lvl="1"/>
            <a:endParaRPr lang="en-US" dirty="0"/>
          </a:p>
          <a:p>
            <a:pPr lvl="1">
              <a:buFont typeface="Arial"/>
              <a:buChar char="•"/>
            </a:pPr>
            <a:r>
              <a:rPr lang="en-US" dirty="0"/>
              <a:t>JavaScript native string comparison operators (</a:t>
            </a:r>
            <a:r>
              <a:rPr lang="en-US" dirty="0">
                <a:solidFill>
                  <a:srgbClr val="FF6600"/>
                </a:solidFill>
              </a:rPr>
              <a:t>=== </a:t>
            </a:r>
            <a:r>
              <a:rPr lang="en-US" dirty="0"/>
              <a:t>and </a:t>
            </a:r>
            <a:r>
              <a:rPr lang="en-US" dirty="0">
                <a:solidFill>
                  <a:srgbClr val="FF6600"/>
                </a:solidFill>
              </a:rPr>
              <a:t>==</a:t>
            </a:r>
            <a:r>
              <a:rPr lang="en-US" dirty="0"/>
              <a:t>) perform the non-constant time </a:t>
            </a:r>
            <a:r>
              <a:rPr lang="en-US" dirty="0" smtClean="0"/>
              <a:t>fail</a:t>
            </a:r>
            <a:r>
              <a:rPr lang="en-US" dirty="0"/>
              <a:t>-first string comparison	</a:t>
            </a:r>
            <a:r>
              <a:rPr lang="en-US" dirty="0" smtClean="0"/>
              <a:t>.</a:t>
            </a:r>
            <a:endParaRPr lang="en-US" dirty="0"/>
          </a:p>
        </p:txBody>
      </p:sp>
    </p:spTree>
    <p:extLst>
      <p:ext uri="{BB962C8B-B14F-4D97-AF65-F5344CB8AC3E}">
        <p14:creationId xmlns:p14="http://schemas.microsoft.com/office/powerpoint/2010/main" val="39617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2350" y="16396"/>
            <a:ext cx="18920962" cy="12099403"/>
          </a:xfrm>
        </p:spPr>
      </p:pic>
      <p:sp>
        <p:nvSpPr>
          <p:cNvPr id="3" name="Rectangle 2"/>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rgbClr val="FFFFFF"/>
                </a:solidFill>
                <a:latin typeface="+mn-lt"/>
                <a:cs typeface="Abadi MT Condensed Light"/>
              </a:rPr>
              <a:t>  Example</a:t>
            </a:r>
            <a:r>
              <a:rPr lang="en-US" sz="6000" dirty="0" smtClean="0">
                <a:solidFill>
                  <a:srgbClr val="FFFFFF"/>
                </a:solidFill>
                <a:latin typeface="+mn-lt"/>
                <a:cs typeface="Abadi MT Condensed Light"/>
              </a:rPr>
              <a:t>: Using Fail Fast operators to compare </a:t>
            </a:r>
            <a:r>
              <a:rPr lang="en-US" sz="6000" dirty="0" err="1" smtClean="0">
                <a:solidFill>
                  <a:srgbClr val="FFFFFF"/>
                </a:solidFill>
                <a:latin typeface="+mn-lt"/>
                <a:cs typeface="Abadi MT Condensed Light"/>
              </a:rPr>
              <a:t>csrf</a:t>
            </a:r>
            <a:r>
              <a:rPr lang="en-US" sz="6000" dirty="0" smtClean="0">
                <a:solidFill>
                  <a:srgbClr val="FFFFFF"/>
                </a:solidFill>
                <a:latin typeface="+mn-lt"/>
                <a:cs typeface="Abadi MT Condensed Light"/>
              </a:rPr>
              <a:t> tokens</a:t>
            </a:r>
            <a:endParaRPr lang="en-US" sz="6000" dirty="0" smtClean="0">
              <a:solidFill>
                <a:srgbClr val="FFFFFF"/>
              </a:solidFill>
              <a:latin typeface="+mn-lt"/>
              <a:cs typeface="Abadi MT Condensed Light"/>
            </a:endParaRPr>
          </a:p>
          <a:p>
            <a:pPr algn="ctr" eaLnBrk="1" hangingPunct="1"/>
            <a:endParaRPr lang="en-US" sz="6000" dirty="0" smtClean="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34896206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6-09 at 11.22.05 PM.png"/>
          <p:cNvPicPr>
            <a:picLocks noGrp="1" noChangeAspect="1"/>
          </p:cNvPicPr>
          <p:nvPr>
            <p:ph idx="1"/>
          </p:nvPr>
        </p:nvPicPr>
        <p:blipFill>
          <a:blip r:embed="rId3">
            <a:extLst>
              <a:ext uri="{28A0092B-C50C-407E-A947-70E740481C1C}">
                <a14:useLocalDpi xmlns:a14="http://schemas.microsoft.com/office/drawing/2010/main" val="0"/>
              </a:ext>
            </a:extLst>
          </a:blip>
          <a:srcRect t="4161" b="4161"/>
          <a:stretch>
            <a:fillRect/>
          </a:stretch>
        </p:blipFill>
        <p:spPr>
          <a:xfrm>
            <a:off x="921529" y="232045"/>
            <a:ext cx="22624271" cy="11731355"/>
          </a:xfrm>
        </p:spPr>
      </p:pic>
      <p:sp>
        <p:nvSpPr>
          <p:cNvPr id="5" name="Rectangle 4"/>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rgbClr val="FFFFFF"/>
                </a:solidFill>
                <a:latin typeface="+mn-lt"/>
                <a:cs typeface="Abadi MT Condensed Light"/>
              </a:rPr>
              <a:t>  Example</a:t>
            </a:r>
            <a:r>
              <a:rPr lang="en-US" sz="6000" dirty="0" smtClean="0">
                <a:solidFill>
                  <a:srgbClr val="FFFFFF"/>
                </a:solidFill>
                <a:latin typeface="+mn-lt"/>
                <a:cs typeface="Abadi MT Condensed Light"/>
              </a:rPr>
              <a:t>: Using a Fail Fast iterator to compare byte arrays</a:t>
            </a:r>
            <a:endParaRPr lang="en-US" sz="6000" dirty="0" smtClean="0">
              <a:solidFill>
                <a:srgbClr val="FFFFFF"/>
              </a:solidFill>
              <a:latin typeface="+mn-lt"/>
              <a:cs typeface="Abadi MT Condensed Light"/>
            </a:endParaRPr>
          </a:p>
          <a:p>
            <a:pPr algn="ctr" eaLnBrk="1" hangingPunct="1"/>
            <a:endParaRPr lang="en-US" sz="6000" dirty="0" smtClean="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12680921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6-09 at 11.22.05 PM.png"/>
          <p:cNvPicPr>
            <a:picLocks noGrp="1" noChangeAspect="1"/>
          </p:cNvPicPr>
          <p:nvPr>
            <p:ph idx="1"/>
          </p:nvPr>
        </p:nvPicPr>
        <p:blipFill>
          <a:blip r:embed="rId3">
            <a:extLst>
              <a:ext uri="{28A0092B-C50C-407E-A947-70E740481C1C}">
                <a14:useLocalDpi xmlns:a14="http://schemas.microsoft.com/office/drawing/2010/main" val="0"/>
              </a:ext>
            </a:extLst>
          </a:blip>
          <a:srcRect t="4161" b="4161"/>
          <a:stretch>
            <a:fillRect/>
          </a:stretch>
        </p:blipFill>
        <p:spPr>
          <a:xfrm>
            <a:off x="921529" y="232045"/>
            <a:ext cx="22624271" cy="1173135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724400"/>
            <a:ext cx="24384000" cy="4826516"/>
          </a:xfrm>
          <a:prstGeom prst="rect">
            <a:avLst/>
          </a:prstGeom>
        </p:spPr>
      </p:pic>
    </p:spTree>
    <p:extLst>
      <p:ext uri="{BB962C8B-B14F-4D97-AF65-F5344CB8AC3E}">
        <p14:creationId xmlns:p14="http://schemas.microsoft.com/office/powerpoint/2010/main" val="9788563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Timing Attacks</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smtClean="0">
                <a:solidFill>
                  <a:srgbClr val="FF6600"/>
                </a:solidFill>
              </a:rPr>
              <a:t> Use a constant-time comparison </a:t>
            </a:r>
            <a:r>
              <a:rPr lang="en-US" dirty="0">
                <a:solidFill>
                  <a:srgbClr val="FF6600"/>
                </a:solidFill>
              </a:rPr>
              <a:t>logic </a:t>
            </a:r>
            <a:r>
              <a:rPr lang="en-US" dirty="0"/>
              <a:t>that takes the same amount of time regardless of the input values. </a:t>
            </a: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8164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Timing Attacks</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smtClean="0">
                <a:solidFill>
                  <a:srgbClr val="FF6600"/>
                </a:solidFill>
              </a:rPr>
              <a:t> Use </a:t>
            </a:r>
            <a:r>
              <a:rPr lang="en-US" dirty="0" smtClean="0">
                <a:solidFill>
                  <a:srgbClr val="FF6600"/>
                </a:solidFill>
              </a:rPr>
              <a:t>a constant-time comparison </a:t>
            </a:r>
            <a:r>
              <a:rPr lang="en-US" dirty="0">
                <a:solidFill>
                  <a:srgbClr val="FF6600"/>
                </a:solidFill>
              </a:rPr>
              <a:t>logic </a:t>
            </a:r>
            <a:r>
              <a:rPr lang="en-US" dirty="0"/>
              <a:t>that takes the same amount of time regardless of the input values. </a:t>
            </a:r>
            <a:endParaRPr lang="en-US" dirty="0" smtClean="0"/>
          </a:p>
          <a:p>
            <a:pPr marL="0" indent="0">
              <a:buNone/>
            </a:pPr>
            <a:endParaRPr lang="en-US" dirty="0"/>
          </a:p>
          <a:p>
            <a:pPr marL="0" indent="0">
              <a:buNone/>
            </a:pPr>
            <a:endParaRPr lang="en-US" dirty="0"/>
          </a:p>
        </p:txBody>
      </p:sp>
      <p:pic>
        <p:nvPicPr>
          <p:cNvPr id="4" name="Picture 3" descr="Screen Shot 2018-06-10 at 8.13.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4876800"/>
            <a:ext cx="21497876" cy="6858000"/>
          </a:xfrm>
          <a:prstGeom prst="rect">
            <a:avLst/>
          </a:prstGeom>
        </p:spPr>
      </p:pic>
    </p:spTree>
    <p:extLst>
      <p:ext uri="{BB962C8B-B14F-4D97-AF65-F5344CB8AC3E}">
        <p14:creationId xmlns:p14="http://schemas.microsoft.com/office/powerpoint/2010/main" val="10888893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Sensitive Data </a:t>
            </a:r>
            <a:r>
              <a:rPr lang="en-US" b="0" dirty="0" smtClean="0"/>
              <a:t>Exposure</a:t>
            </a:r>
            <a:br>
              <a:rPr lang="en-US" b="0" dirty="0" smtClean="0"/>
            </a:br>
            <a:r>
              <a:rPr lang="en-US" dirty="0" smtClean="0"/>
              <a:t>Pattern #4 Remote </a:t>
            </a:r>
            <a:r>
              <a:rPr lang="en-US" dirty="0" smtClean="0"/>
              <a:t>Memory Exposure</a:t>
            </a:r>
            <a:endParaRPr lang="en-US" dirty="0"/>
          </a:p>
        </p:txBody>
      </p:sp>
    </p:spTree>
    <p:extLst>
      <p:ext uri="{BB962C8B-B14F-4D97-AF65-F5344CB8AC3E}">
        <p14:creationId xmlns:p14="http://schemas.microsoft.com/office/powerpoint/2010/main" val="13217494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for Remote </a:t>
            </a:r>
            <a:r>
              <a:rPr lang="en-US" dirty="0" smtClean="0"/>
              <a:t>Memory </a:t>
            </a:r>
            <a:r>
              <a:rPr lang="en-US" dirty="0"/>
              <a:t>Exposure</a:t>
            </a:r>
          </a:p>
        </p:txBody>
      </p:sp>
      <p:sp>
        <p:nvSpPr>
          <p:cNvPr id="3" name="Content Placeholder 2"/>
          <p:cNvSpPr>
            <a:spLocks noGrp="1"/>
          </p:cNvSpPr>
          <p:nvPr>
            <p:ph idx="1"/>
          </p:nvPr>
        </p:nvSpPr>
        <p:spPr/>
        <p:txBody>
          <a:bodyPr/>
          <a:lstStyle/>
          <a:p>
            <a:r>
              <a:rPr lang="en-US" dirty="0"/>
              <a:t>Prior to </a:t>
            </a:r>
            <a:r>
              <a:rPr lang="en-US" dirty="0" err="1"/>
              <a:t>Node.js</a:t>
            </a:r>
            <a:r>
              <a:rPr lang="en-US" dirty="0"/>
              <a:t> </a:t>
            </a:r>
            <a:r>
              <a:rPr lang="en-US" dirty="0" smtClean="0"/>
              <a:t>8, the Buffer constructor that takes a number as an argument, </a:t>
            </a:r>
            <a:r>
              <a:rPr lang="en-US" dirty="0"/>
              <a:t>generates a Buffer </a:t>
            </a:r>
            <a:r>
              <a:rPr lang="en-US" dirty="0" smtClean="0"/>
              <a:t>instance </a:t>
            </a:r>
            <a:r>
              <a:rPr lang="en-US" dirty="0" smtClean="0">
                <a:solidFill>
                  <a:srgbClr val="FF6600"/>
                </a:solidFill>
              </a:rPr>
              <a:t>with </a:t>
            </a:r>
            <a:r>
              <a:rPr lang="en-US" dirty="0">
                <a:solidFill>
                  <a:srgbClr val="FF6600"/>
                </a:solidFill>
              </a:rPr>
              <a:t>uninitialized underlying </a:t>
            </a:r>
            <a:r>
              <a:rPr lang="en-US" dirty="0" smtClean="0">
                <a:solidFill>
                  <a:srgbClr val="FF6600"/>
                </a:solidFill>
              </a:rPr>
              <a:t>memory</a:t>
            </a:r>
            <a:r>
              <a:rPr lang="en-US" dirty="0" smtClean="0"/>
              <a:t>.</a:t>
            </a:r>
          </a:p>
          <a:p>
            <a:endParaRPr lang="en-US" dirty="0" smtClean="0"/>
          </a:p>
          <a:p>
            <a:endParaRPr lang="en-US" dirty="0"/>
          </a:p>
          <a:p>
            <a:endParaRPr lang="en-US" dirty="0" smtClean="0"/>
          </a:p>
          <a:p>
            <a:endParaRPr lang="en-US" dirty="0"/>
          </a:p>
          <a:p>
            <a:endParaRPr lang="en-US" dirty="0" smtClean="0"/>
          </a:p>
          <a:p>
            <a:pPr marL="0" indent="0">
              <a:buNone/>
            </a:pPr>
            <a:endParaRPr lang="en-US" dirty="0"/>
          </a:p>
          <a:p>
            <a:pPr marL="0" indent="0">
              <a:buNone/>
            </a:pPr>
            <a:endParaRPr lang="en-US" dirty="0"/>
          </a:p>
        </p:txBody>
      </p:sp>
      <p:pic>
        <p:nvPicPr>
          <p:cNvPr id="6" name="Picture 5" descr="Screen Shot 2018-06-10 at 9.25.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029200"/>
            <a:ext cx="20726400" cy="3048000"/>
          </a:xfrm>
          <a:prstGeom prst="rect">
            <a:avLst/>
          </a:prstGeom>
        </p:spPr>
      </p:pic>
    </p:spTree>
    <p:extLst>
      <p:ext uri="{BB962C8B-B14F-4D97-AF65-F5344CB8AC3E}">
        <p14:creationId xmlns:p14="http://schemas.microsoft.com/office/powerpoint/2010/main" val="1726889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background.jpeg"/>
          <p:cNvPicPr>
            <a:picLocks noGrp="1" noChangeAspect="1"/>
          </p:cNvPicPr>
          <p:nvPr>
            <p:ph idx="1"/>
          </p:nvPr>
        </p:nvPicPr>
        <p:blipFill>
          <a:blip r:embed="rId3">
            <a:extLst>
              <a:ext uri="{28A0092B-C50C-407E-A947-70E740481C1C}">
                <a14:useLocalDpi xmlns:a14="http://schemas.microsoft.com/office/drawing/2010/main" val="0"/>
              </a:ext>
            </a:extLst>
          </a:blip>
          <a:srcRect l="14107" r="14107"/>
          <a:stretch>
            <a:fillRect/>
          </a:stretch>
        </p:blipFill>
        <p:spPr>
          <a:xfrm>
            <a:off x="0" y="-152400"/>
            <a:ext cx="24384000" cy="12491509"/>
          </a:xfrm>
        </p:spPr>
      </p:pic>
      <p:sp>
        <p:nvSpPr>
          <p:cNvPr id="5" name="TextBox 4"/>
          <p:cNvSpPr txBox="1"/>
          <p:nvPr/>
        </p:nvSpPr>
        <p:spPr>
          <a:xfrm>
            <a:off x="6715980" y="6172200"/>
            <a:ext cx="11869255" cy="1815882"/>
          </a:xfrm>
          <a:prstGeom prst="rect">
            <a:avLst/>
          </a:prstGeom>
          <a:noFill/>
        </p:spPr>
        <p:txBody>
          <a:bodyPr wrap="none" rtlCol="0">
            <a:spAutoFit/>
          </a:bodyPr>
          <a:lstStyle/>
          <a:p>
            <a:pPr algn="ctr"/>
            <a:r>
              <a:rPr lang="en-US" dirty="0" smtClean="0">
                <a:solidFill>
                  <a:schemeClr val="bg1"/>
                </a:solidFill>
                <a:latin typeface="Helvetica"/>
                <a:cs typeface="Helvetica"/>
              </a:rPr>
              <a:t>603 Vulnerabilities</a:t>
            </a:r>
            <a:endParaRPr lang="en-US" dirty="0">
              <a:solidFill>
                <a:schemeClr val="bg1"/>
              </a:solidFill>
              <a:latin typeface="Helvetica"/>
              <a:cs typeface="Helvetica"/>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4038600"/>
            <a:ext cx="2010255" cy="2010255"/>
          </a:xfrm>
          <a:prstGeom prst="rect">
            <a:avLst/>
          </a:prstGeom>
        </p:spPr>
      </p:pic>
    </p:spTree>
    <p:extLst>
      <p:ext uri="{BB962C8B-B14F-4D97-AF65-F5344CB8AC3E}">
        <p14:creationId xmlns:p14="http://schemas.microsoft.com/office/powerpoint/2010/main" val="806117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Prior to </a:t>
            </a:r>
            <a:r>
              <a:rPr lang="en-US" dirty="0" err="1"/>
              <a:t>Node.js</a:t>
            </a:r>
            <a:r>
              <a:rPr lang="en-US" dirty="0"/>
              <a:t> </a:t>
            </a:r>
            <a:r>
              <a:rPr lang="en-US" dirty="0" smtClean="0"/>
              <a:t>8, the Buffer constructor that takes a number as an argument, </a:t>
            </a:r>
            <a:r>
              <a:rPr lang="en-US" dirty="0"/>
              <a:t>generates a Buffer </a:t>
            </a:r>
            <a:r>
              <a:rPr lang="en-US" dirty="0" smtClean="0"/>
              <a:t>instance </a:t>
            </a:r>
            <a:r>
              <a:rPr lang="en-US" dirty="0" smtClean="0">
                <a:solidFill>
                  <a:srgbClr val="FF6600"/>
                </a:solidFill>
              </a:rPr>
              <a:t>with </a:t>
            </a:r>
            <a:r>
              <a:rPr lang="en-US" dirty="0">
                <a:solidFill>
                  <a:srgbClr val="FF6600"/>
                </a:solidFill>
              </a:rPr>
              <a:t>uninitialized underlying </a:t>
            </a:r>
            <a:r>
              <a:rPr lang="en-US" dirty="0" smtClean="0">
                <a:solidFill>
                  <a:srgbClr val="FF6600"/>
                </a:solidFill>
              </a:rPr>
              <a:t>memory</a:t>
            </a:r>
            <a:r>
              <a:rPr lang="en-US" dirty="0" smtClean="0"/>
              <a:t>.</a:t>
            </a:r>
          </a:p>
          <a:p>
            <a:endParaRPr lang="en-US" dirty="0" smtClean="0"/>
          </a:p>
          <a:p>
            <a:endParaRPr lang="en-US" dirty="0"/>
          </a:p>
          <a:p>
            <a:endParaRPr lang="en-US" dirty="0" smtClean="0"/>
          </a:p>
          <a:p>
            <a:endParaRPr lang="en-US" dirty="0"/>
          </a:p>
          <a:p>
            <a:endParaRPr lang="en-US" dirty="0" smtClean="0"/>
          </a:p>
          <a:p>
            <a:r>
              <a:rPr lang="en-US" dirty="0" smtClean="0"/>
              <a:t>The </a:t>
            </a:r>
            <a:r>
              <a:rPr lang="en-US" dirty="0"/>
              <a:t>contents of a newly created Buffer remain </a:t>
            </a:r>
            <a:r>
              <a:rPr lang="en-US" dirty="0">
                <a:solidFill>
                  <a:srgbClr val="FF6600"/>
                </a:solidFill>
              </a:rPr>
              <a:t>unknown and might contain sensitive data</a:t>
            </a:r>
            <a:r>
              <a:rPr lang="en-US" dirty="0"/>
              <a:t>. </a:t>
            </a:r>
            <a:endParaRPr lang="en-US" dirty="0" smtClean="0"/>
          </a:p>
          <a:p>
            <a:pPr marL="0" indent="0">
              <a:buNone/>
            </a:pPr>
            <a:endParaRPr lang="en-US" dirty="0"/>
          </a:p>
          <a:p>
            <a:pPr marL="0" indent="0">
              <a:buNone/>
            </a:pPr>
            <a:endParaRPr lang="en-US" dirty="0"/>
          </a:p>
        </p:txBody>
      </p:sp>
      <p:pic>
        <p:nvPicPr>
          <p:cNvPr id="4" name="Picture 3" descr="Screen Shot 2018-06-10 at 9.25.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029200"/>
            <a:ext cx="20726400" cy="3048000"/>
          </a:xfrm>
          <a:prstGeom prst="rect">
            <a:avLst/>
          </a:prstGeom>
        </p:spPr>
      </p:pic>
      <p:sp>
        <p:nvSpPr>
          <p:cNvPr id="6" name="Title 1"/>
          <p:cNvSpPr txBox="1">
            <a:spLocks/>
          </p:cNvSpPr>
          <p:nvPr/>
        </p:nvSpPr>
        <p:spPr bwMode="auto">
          <a:xfrm>
            <a:off x="1676400" y="1003300"/>
            <a:ext cx="222281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6000" b="1">
                <a:solidFill>
                  <a:srgbClr val="28A8A8"/>
                </a:solidFill>
                <a:latin typeface="+mj-lt"/>
                <a:ea typeface="+mj-ea"/>
                <a:cs typeface="+mj-cs"/>
                <a:sym typeface="Arial" charset="0"/>
              </a:defRPr>
            </a:lvl1pPr>
            <a:lvl2pPr algn="l" rtl="0" eaLnBrk="0" fontAlgn="base" hangingPunct="0">
              <a:spcBef>
                <a:spcPct val="0"/>
              </a:spcBef>
              <a:spcAft>
                <a:spcPct val="0"/>
              </a:spcAft>
              <a:defRPr sz="6000" b="1">
                <a:solidFill>
                  <a:schemeClr val="tx1"/>
                </a:solidFill>
                <a:latin typeface="Arial" charset="0"/>
                <a:ea typeface="Heiti SC Medium" charset="0"/>
                <a:cs typeface="Heiti SC Medium" charset="0"/>
                <a:sym typeface="Arial" charset="0"/>
              </a:defRPr>
            </a:lvl2pPr>
            <a:lvl3pPr algn="l" rtl="0" eaLnBrk="0" fontAlgn="base" hangingPunct="0">
              <a:spcBef>
                <a:spcPct val="0"/>
              </a:spcBef>
              <a:spcAft>
                <a:spcPct val="0"/>
              </a:spcAft>
              <a:defRPr sz="6000" b="1">
                <a:solidFill>
                  <a:schemeClr val="tx1"/>
                </a:solidFill>
                <a:latin typeface="Arial" charset="0"/>
                <a:ea typeface="Heiti SC Medium" charset="0"/>
                <a:cs typeface="Heiti SC Medium" charset="0"/>
                <a:sym typeface="Arial" charset="0"/>
              </a:defRPr>
            </a:lvl3pPr>
            <a:lvl4pPr algn="l" rtl="0" eaLnBrk="0" fontAlgn="base" hangingPunct="0">
              <a:spcBef>
                <a:spcPct val="0"/>
              </a:spcBef>
              <a:spcAft>
                <a:spcPct val="0"/>
              </a:spcAft>
              <a:defRPr sz="6000" b="1">
                <a:solidFill>
                  <a:schemeClr val="tx1"/>
                </a:solidFill>
                <a:latin typeface="Arial" charset="0"/>
                <a:ea typeface="Heiti SC Medium" charset="0"/>
                <a:cs typeface="Heiti SC Medium" charset="0"/>
                <a:sym typeface="Arial" charset="0"/>
              </a:defRPr>
            </a:lvl4pPr>
            <a:lvl5pPr algn="l" rtl="0" eaLnBrk="0" fontAlgn="base" hangingPunct="0">
              <a:spcBef>
                <a:spcPct val="0"/>
              </a:spcBef>
              <a:spcAft>
                <a:spcPct val="0"/>
              </a:spcAft>
              <a:defRPr sz="6000" b="1">
                <a:solidFill>
                  <a:schemeClr val="tx1"/>
                </a:solidFill>
                <a:latin typeface="Arial" charset="0"/>
                <a:ea typeface="Heiti SC Medium" charset="0"/>
                <a:cs typeface="Heiti SC Medium" charset="0"/>
                <a:sym typeface="Arial" charset="0"/>
              </a:defRPr>
            </a:lvl5pPr>
            <a:lvl6pPr marL="457200" algn="l" rtl="0" fontAlgn="base">
              <a:spcBef>
                <a:spcPct val="0"/>
              </a:spcBef>
              <a:spcAft>
                <a:spcPct val="0"/>
              </a:spcAft>
              <a:defRPr sz="7200" b="1">
                <a:solidFill>
                  <a:schemeClr val="tx1"/>
                </a:solidFill>
                <a:latin typeface="Arial" charset="0"/>
                <a:ea typeface="Heiti SC Medium" charset="0"/>
                <a:cs typeface="Heiti SC Medium" charset="0"/>
                <a:sym typeface="Arial" charset="0"/>
              </a:defRPr>
            </a:lvl6pPr>
            <a:lvl7pPr marL="914400" algn="l" rtl="0" fontAlgn="base">
              <a:spcBef>
                <a:spcPct val="0"/>
              </a:spcBef>
              <a:spcAft>
                <a:spcPct val="0"/>
              </a:spcAft>
              <a:defRPr sz="7200" b="1">
                <a:solidFill>
                  <a:schemeClr val="tx1"/>
                </a:solidFill>
                <a:latin typeface="Arial" charset="0"/>
                <a:ea typeface="Heiti SC Medium" charset="0"/>
                <a:cs typeface="Heiti SC Medium" charset="0"/>
                <a:sym typeface="Arial" charset="0"/>
              </a:defRPr>
            </a:lvl7pPr>
            <a:lvl8pPr marL="1371600" algn="l" rtl="0" fontAlgn="base">
              <a:spcBef>
                <a:spcPct val="0"/>
              </a:spcBef>
              <a:spcAft>
                <a:spcPct val="0"/>
              </a:spcAft>
              <a:defRPr sz="7200" b="1">
                <a:solidFill>
                  <a:schemeClr val="tx1"/>
                </a:solidFill>
                <a:latin typeface="Arial" charset="0"/>
                <a:ea typeface="Heiti SC Medium" charset="0"/>
                <a:cs typeface="Heiti SC Medium" charset="0"/>
                <a:sym typeface="Arial" charset="0"/>
              </a:defRPr>
            </a:lvl8pPr>
            <a:lvl9pPr marL="1828800" algn="l" rtl="0" fontAlgn="base">
              <a:spcBef>
                <a:spcPct val="0"/>
              </a:spcBef>
              <a:spcAft>
                <a:spcPct val="0"/>
              </a:spcAft>
              <a:defRPr sz="7200" b="1">
                <a:solidFill>
                  <a:schemeClr val="tx1"/>
                </a:solidFill>
                <a:latin typeface="Arial" charset="0"/>
                <a:ea typeface="Heiti SC Medium" charset="0"/>
                <a:cs typeface="Heiti SC Medium" charset="0"/>
                <a:sym typeface="Arial" charset="0"/>
              </a:defRPr>
            </a:lvl9pPr>
          </a:lstStyle>
          <a:p>
            <a:r>
              <a:rPr lang="en-US" smtClean="0"/>
              <a:t>Root Cause for Remote Memory Exposure</a:t>
            </a:r>
            <a:endParaRPr lang="en-US" dirty="0"/>
          </a:p>
        </p:txBody>
      </p:sp>
    </p:spTree>
    <p:extLst>
      <p:ext uri="{BB962C8B-B14F-4D97-AF65-F5344CB8AC3E}">
        <p14:creationId xmlns:p14="http://schemas.microsoft.com/office/powerpoint/2010/main" val="150590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Uninitialized Memory Exposure</a:t>
            </a:r>
            <a:endParaRPr lang="en-US" dirty="0"/>
          </a:p>
        </p:txBody>
      </p:sp>
      <p:pic>
        <p:nvPicPr>
          <p:cNvPr id="4" name="Content Placeholder 3" descr="Screen Shot 2018-06-09 at 11.23.40 PM.png"/>
          <p:cNvPicPr>
            <a:picLocks noGrp="1" noChangeAspect="1"/>
          </p:cNvPicPr>
          <p:nvPr>
            <p:ph idx="1"/>
          </p:nvPr>
        </p:nvPicPr>
        <p:blipFill>
          <a:blip r:embed="rId2">
            <a:extLst>
              <a:ext uri="{28A0092B-C50C-407E-A947-70E740481C1C}">
                <a14:useLocalDpi xmlns:a14="http://schemas.microsoft.com/office/drawing/2010/main" val="0"/>
              </a:ext>
            </a:extLst>
          </a:blip>
          <a:srcRect t="14729" b="14729"/>
          <a:stretch>
            <a:fillRect/>
          </a:stretch>
        </p:blipFill>
        <p:spPr>
          <a:xfrm>
            <a:off x="1447800" y="1295400"/>
            <a:ext cx="21161375" cy="10972800"/>
          </a:xfrm>
        </p:spPr>
      </p:pic>
      <p:sp>
        <p:nvSpPr>
          <p:cNvPr id="5" name="Rectangle 4"/>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rgbClr val="FFFFFF"/>
                </a:solidFill>
                <a:latin typeface="+mn-lt"/>
                <a:cs typeface="Abadi MT Condensed Light"/>
              </a:rPr>
              <a:t>  Example</a:t>
            </a:r>
            <a:r>
              <a:rPr lang="en-US" sz="6000" dirty="0" smtClean="0">
                <a:solidFill>
                  <a:srgbClr val="FFFFFF"/>
                </a:solidFill>
                <a:latin typeface="+mn-lt"/>
                <a:cs typeface="Abadi MT Condensed Light"/>
              </a:rPr>
              <a:t>: Using unsafe Buffer constructor</a:t>
            </a:r>
            <a:endParaRPr lang="en-US" sz="6000" dirty="0" smtClean="0">
              <a:solidFill>
                <a:srgbClr val="FFFFFF"/>
              </a:solidFill>
              <a:latin typeface="+mn-lt"/>
              <a:cs typeface="Abadi MT Condensed Light"/>
            </a:endParaRPr>
          </a:p>
          <a:p>
            <a:pPr algn="ctr" eaLnBrk="1" hangingPunct="1"/>
            <a:endParaRPr lang="en-US" sz="6000" dirty="0" smtClean="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31945397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4193" y="1143000"/>
            <a:ext cx="16311388" cy="10972800"/>
          </a:xfrm>
        </p:spPr>
      </p:pic>
      <p:sp>
        <p:nvSpPr>
          <p:cNvPr id="3" name="Rectangle 2"/>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rgbClr val="FFFFFF"/>
                </a:solidFill>
                <a:latin typeface="+mn-lt"/>
                <a:cs typeface="Abadi MT Condensed Light"/>
              </a:rPr>
              <a:t>Example</a:t>
            </a:r>
            <a:r>
              <a:rPr lang="en-US" sz="6000" dirty="0" smtClean="0">
                <a:solidFill>
                  <a:srgbClr val="FFFFFF"/>
                </a:solidFill>
                <a:latin typeface="+mn-lt"/>
                <a:cs typeface="Abadi MT Condensed Light"/>
              </a:rPr>
              <a:t>: Using unsafe Buffer constructor</a:t>
            </a:r>
            <a:endParaRPr lang="en-US" sz="6000" dirty="0" smtClean="0">
              <a:solidFill>
                <a:srgbClr val="FFFFFF"/>
              </a:solidFill>
              <a:latin typeface="+mn-lt"/>
              <a:cs typeface="Abadi MT Condensed Light"/>
            </a:endParaRPr>
          </a:p>
          <a:p>
            <a:pPr algn="ctr" eaLnBrk="1" hangingPunct="1"/>
            <a:endParaRPr lang="en-US" sz="6000" dirty="0" smtClean="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1322247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1400" y="381000"/>
            <a:ext cx="15392400" cy="11904755"/>
          </a:xfrm>
        </p:spPr>
      </p:pic>
      <p:sp>
        <p:nvSpPr>
          <p:cNvPr id="3" name="Rectangle 2"/>
          <p:cNvSpPr/>
          <p:nvPr/>
        </p:nvSpPr>
        <p:spPr bwMode="auto">
          <a:xfrm>
            <a:off x="0" y="4572000"/>
            <a:ext cx="24384000" cy="3657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rgbClr val="FFFFFF"/>
                </a:solidFill>
                <a:latin typeface="+mn-lt"/>
                <a:cs typeface="Abadi MT Condensed Light"/>
              </a:rPr>
              <a:t>Example</a:t>
            </a:r>
            <a:r>
              <a:rPr lang="en-US" sz="6000" dirty="0" smtClean="0">
                <a:solidFill>
                  <a:srgbClr val="FFFFFF"/>
                </a:solidFill>
                <a:latin typeface="+mn-lt"/>
                <a:cs typeface="Abadi MT Condensed Light"/>
              </a:rPr>
              <a:t>: Using unsafe Buffer constructor</a:t>
            </a:r>
            <a:endParaRPr lang="en-US" sz="6000" dirty="0" smtClean="0">
              <a:solidFill>
                <a:srgbClr val="FFFFFF"/>
              </a:solidFill>
              <a:latin typeface="+mn-lt"/>
              <a:cs typeface="Abadi MT Condensed Light"/>
            </a:endParaRPr>
          </a:p>
          <a:p>
            <a:pPr algn="ctr" eaLnBrk="1" hangingPunct="1"/>
            <a:endParaRPr lang="en-US" sz="6000" dirty="0" smtClean="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213755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Remote Memory Exposure</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smtClean="0">
                <a:solidFill>
                  <a:srgbClr val="FF6600"/>
                </a:solidFill>
              </a:rPr>
              <a:t> </a:t>
            </a:r>
            <a:r>
              <a:rPr lang="en-US" dirty="0" smtClean="0"/>
              <a:t>Use </a:t>
            </a:r>
            <a:r>
              <a:rPr lang="en-US" dirty="0"/>
              <a:t>a safe method </a:t>
            </a:r>
            <a:r>
              <a:rPr lang="en-US" dirty="0" err="1">
                <a:solidFill>
                  <a:srgbClr val="FF6600"/>
                </a:solidFill>
              </a:rPr>
              <a:t>Buffer.alloc</a:t>
            </a:r>
            <a:r>
              <a:rPr lang="en-US" dirty="0">
                <a:solidFill>
                  <a:srgbClr val="FF6600"/>
                </a:solidFill>
              </a:rPr>
              <a:t>(size)</a:t>
            </a:r>
            <a:r>
              <a:rPr lang="en-US" dirty="0"/>
              <a:t> to create a buffer that is initialized with zeroes</a:t>
            </a:r>
            <a:r>
              <a:rPr lang="en-US" dirty="0" smtClean="0"/>
              <a:t>:</a:t>
            </a:r>
          </a:p>
          <a:p>
            <a:endParaRPr lang="en-US" dirty="0"/>
          </a:p>
          <a:p>
            <a:pPr marL="0" indent="0">
              <a:buNone/>
            </a:pPr>
            <a:endParaRPr lang="en-US" dirty="0"/>
          </a:p>
        </p:txBody>
      </p:sp>
      <p:pic>
        <p:nvPicPr>
          <p:cNvPr id="4" name="Picture 3" descr="Screen Shot 2018-06-10 at 9.45.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5257800"/>
            <a:ext cx="21793200" cy="3067665"/>
          </a:xfrm>
          <a:prstGeom prst="rect">
            <a:avLst/>
          </a:prstGeom>
        </p:spPr>
      </p:pic>
    </p:spTree>
    <p:extLst>
      <p:ext uri="{BB962C8B-B14F-4D97-AF65-F5344CB8AC3E}">
        <p14:creationId xmlns:p14="http://schemas.microsoft.com/office/powerpoint/2010/main" val="38549838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Sensitive Data Exposure</a:t>
            </a:r>
            <a:br>
              <a:rPr lang="en-US" b="0" dirty="0"/>
            </a:br>
            <a:r>
              <a:rPr lang="en-US" dirty="0" smtClean="0"/>
              <a:t>Pattern #5 Insecure </a:t>
            </a:r>
            <a:r>
              <a:rPr lang="en-US" dirty="0"/>
              <a:t>Network Usage</a:t>
            </a:r>
          </a:p>
        </p:txBody>
      </p:sp>
    </p:spTree>
    <p:extLst>
      <p:ext uri="{BB962C8B-B14F-4D97-AF65-F5344CB8AC3E}">
        <p14:creationId xmlns:p14="http://schemas.microsoft.com/office/powerpoint/2010/main" val="2988832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for Insecure Network Usage</a:t>
            </a:r>
            <a:endParaRPr lang="en-US" dirty="0"/>
          </a:p>
        </p:txBody>
      </p:sp>
      <p:sp>
        <p:nvSpPr>
          <p:cNvPr id="3" name="Content Placeholder 2"/>
          <p:cNvSpPr>
            <a:spLocks noGrp="1"/>
          </p:cNvSpPr>
          <p:nvPr>
            <p:ph idx="1"/>
          </p:nvPr>
        </p:nvSpPr>
        <p:spPr/>
        <p:txBody>
          <a:bodyPr/>
          <a:lstStyle/>
          <a:p>
            <a:r>
              <a:rPr lang="en-US" dirty="0" smtClean="0">
                <a:solidFill>
                  <a:srgbClr val="FF6600"/>
                </a:solidFill>
              </a:rPr>
              <a:t>Using </a:t>
            </a:r>
            <a:r>
              <a:rPr lang="en-US" dirty="0">
                <a:solidFill>
                  <a:srgbClr val="FF6600"/>
                </a:solidFill>
              </a:rPr>
              <a:t>insecure HTTP protocol </a:t>
            </a:r>
            <a:r>
              <a:rPr lang="en-US" dirty="0"/>
              <a:t>to download resources as part of install scripts or at runtime.</a:t>
            </a:r>
          </a:p>
          <a:p>
            <a:endParaRPr lang="en-US" dirty="0"/>
          </a:p>
        </p:txBody>
      </p:sp>
    </p:spTree>
    <p:extLst>
      <p:ext uri="{BB962C8B-B14F-4D97-AF65-F5344CB8AC3E}">
        <p14:creationId xmlns:p14="http://schemas.microsoft.com/office/powerpoint/2010/main" val="2823310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for Insecure Network Usage</a:t>
            </a:r>
            <a:endParaRPr lang="en-US" dirty="0"/>
          </a:p>
        </p:txBody>
      </p:sp>
      <p:sp>
        <p:nvSpPr>
          <p:cNvPr id="3" name="Content Placeholder 2"/>
          <p:cNvSpPr>
            <a:spLocks noGrp="1"/>
          </p:cNvSpPr>
          <p:nvPr>
            <p:ph idx="1"/>
          </p:nvPr>
        </p:nvSpPr>
        <p:spPr/>
        <p:txBody>
          <a:bodyPr/>
          <a:lstStyle/>
          <a:p>
            <a:r>
              <a:rPr lang="en-US" dirty="0" smtClean="0">
                <a:solidFill>
                  <a:srgbClr val="FF6600"/>
                </a:solidFill>
              </a:rPr>
              <a:t>Using </a:t>
            </a:r>
            <a:r>
              <a:rPr lang="en-US" dirty="0">
                <a:solidFill>
                  <a:srgbClr val="FF6600"/>
                </a:solidFill>
              </a:rPr>
              <a:t>insecure HTTP protocol </a:t>
            </a:r>
            <a:r>
              <a:rPr lang="en-US" dirty="0"/>
              <a:t>to download resources as part of install scripts or at runtime.</a:t>
            </a:r>
          </a:p>
          <a:p>
            <a:endParaRPr lang="en-US" dirty="0"/>
          </a:p>
        </p:txBody>
      </p:sp>
      <p:pic>
        <p:nvPicPr>
          <p:cNvPr id="4" name="Picture 3" descr="A picture containing screenshot&#10;&#10;Description generated with high confidence">
            <a:extLst>
              <a:ext uri="{FF2B5EF4-FFF2-40B4-BE49-F238E27FC236}">
                <a16:creationId xmlns:a16="http://schemas.microsoft.com/office/drawing/2014/main" xmlns="" id="{06237B8B-D979-4A11-886A-2749EC9E4ABF}"/>
              </a:ext>
            </a:extLst>
          </p:cNvPr>
          <p:cNvPicPr>
            <a:picLocks noChangeAspect="1"/>
          </p:cNvPicPr>
          <p:nvPr/>
        </p:nvPicPr>
        <p:blipFill>
          <a:blip r:embed="rId3"/>
          <a:stretch>
            <a:fillRect/>
          </a:stretch>
        </p:blipFill>
        <p:spPr>
          <a:xfrm>
            <a:off x="6248400" y="5638800"/>
            <a:ext cx="10820400" cy="6267354"/>
          </a:xfrm>
          <a:prstGeom prst="rect">
            <a:avLst/>
          </a:prstGeom>
        </p:spPr>
      </p:pic>
    </p:spTree>
    <p:extLst>
      <p:ext uri="{BB962C8B-B14F-4D97-AF65-F5344CB8AC3E}">
        <p14:creationId xmlns:p14="http://schemas.microsoft.com/office/powerpoint/2010/main" val="2326918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a:t>
            </a:r>
            <a:r>
              <a:rPr lang="en-US" dirty="0"/>
              <a:t>Insecure Network Usage</a:t>
            </a:r>
            <a:r>
              <a:rPr lang="en-US" dirty="0" smtClean="0"/>
              <a:t> </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smtClean="0"/>
              <a:t> Download resources </a:t>
            </a:r>
            <a:r>
              <a:rPr lang="en-US" dirty="0"/>
              <a:t>over </a:t>
            </a:r>
            <a:r>
              <a:rPr lang="en-US" dirty="0" smtClean="0">
                <a:solidFill>
                  <a:srgbClr val="FF6600"/>
                </a:solidFill>
              </a:rPr>
              <a:t>secure HTTPS connection</a:t>
            </a:r>
            <a:r>
              <a:rPr lang="en-US" dirty="0" smtClean="0"/>
              <a:t>. </a:t>
            </a:r>
          </a:p>
          <a:p>
            <a:pPr marL="0" indent="0">
              <a:buNone/>
            </a:pPr>
            <a:endParaRPr lang="en-US" dirty="0" smtClean="0"/>
          </a:p>
          <a:p>
            <a:pPr>
              <a:buFont typeface="Wingdings" charset="2"/>
              <a:buChar char="ü"/>
            </a:pPr>
            <a:r>
              <a:rPr lang="en-US" dirty="0" smtClean="0"/>
              <a:t> Provide </a:t>
            </a:r>
            <a:r>
              <a:rPr lang="en-US" dirty="0"/>
              <a:t>an option for users to download dependencies </a:t>
            </a:r>
            <a:r>
              <a:rPr lang="en-US" dirty="0" smtClean="0"/>
              <a:t>in advance and </a:t>
            </a:r>
            <a:r>
              <a:rPr lang="en-US" dirty="0"/>
              <a:t>specify the location </a:t>
            </a:r>
            <a:r>
              <a:rPr lang="en-US" dirty="0" smtClean="0"/>
              <a:t>path.</a:t>
            </a:r>
            <a:endParaRPr lang="en-US" dirty="0"/>
          </a:p>
        </p:txBody>
      </p:sp>
    </p:spTree>
    <p:extLst>
      <p:ext uri="{BB962C8B-B14F-4D97-AF65-F5344CB8AC3E}">
        <p14:creationId xmlns:p14="http://schemas.microsoft.com/office/powerpoint/2010/main" val="2595090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Denial of Service</a:t>
            </a:r>
            <a:endParaRPr lang="en-US" dirty="0"/>
          </a:p>
        </p:txBody>
      </p:sp>
    </p:spTree>
    <p:extLst>
      <p:ext uri="{BB962C8B-B14F-4D97-AF65-F5344CB8AC3E}">
        <p14:creationId xmlns:p14="http://schemas.microsoft.com/office/powerpoint/2010/main" val="2858241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background.jpeg"/>
          <p:cNvPicPr>
            <a:picLocks noGrp="1" noChangeAspect="1"/>
          </p:cNvPicPr>
          <p:nvPr>
            <p:ph idx="1"/>
          </p:nvPr>
        </p:nvPicPr>
        <p:blipFill>
          <a:blip r:embed="rId3">
            <a:extLst>
              <a:ext uri="{28A0092B-C50C-407E-A947-70E740481C1C}">
                <a14:useLocalDpi xmlns:a14="http://schemas.microsoft.com/office/drawing/2010/main" val="0"/>
              </a:ext>
            </a:extLst>
          </a:blip>
          <a:srcRect l="14107" r="14107"/>
          <a:stretch>
            <a:fillRect/>
          </a:stretch>
        </p:blipFill>
        <p:spPr>
          <a:xfrm>
            <a:off x="0" y="-152400"/>
            <a:ext cx="24384000" cy="12491509"/>
          </a:xfrm>
        </p:spPr>
      </p:pic>
      <p:sp>
        <p:nvSpPr>
          <p:cNvPr id="5" name="TextBox 4"/>
          <p:cNvSpPr txBox="1"/>
          <p:nvPr/>
        </p:nvSpPr>
        <p:spPr>
          <a:xfrm>
            <a:off x="7128706" y="6172200"/>
            <a:ext cx="11043809" cy="1815882"/>
          </a:xfrm>
          <a:prstGeom prst="rect">
            <a:avLst/>
          </a:prstGeom>
          <a:noFill/>
        </p:spPr>
        <p:txBody>
          <a:bodyPr wrap="none" rtlCol="0">
            <a:spAutoFit/>
          </a:bodyPr>
          <a:lstStyle/>
          <a:p>
            <a:pPr algn="ctr"/>
            <a:r>
              <a:rPr lang="en-US" dirty="0" smtClean="0">
                <a:solidFill>
                  <a:schemeClr val="bg1"/>
                </a:solidFill>
                <a:latin typeface="Helvetica"/>
                <a:cs typeface="Helvetica"/>
              </a:rPr>
              <a:t>1,098 Advisories</a:t>
            </a:r>
            <a:endParaRPr lang="en-US" dirty="0">
              <a:solidFill>
                <a:schemeClr val="bg1"/>
              </a:solidFill>
              <a:latin typeface="Helvetica"/>
              <a:cs typeface="Helvetica"/>
            </a:endParaRPr>
          </a:p>
        </p:txBody>
      </p:sp>
      <p:pic>
        <p:nvPicPr>
          <p:cNvPr id="6" name="Picture 5" descr="snyk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2400" y="2895600"/>
            <a:ext cx="2187671" cy="3581400"/>
          </a:xfrm>
          <a:prstGeom prst="rect">
            <a:avLst/>
          </a:prstGeom>
        </p:spPr>
      </p:pic>
    </p:spTree>
    <p:extLst>
      <p:ext uri="{BB962C8B-B14F-4D97-AF65-F5344CB8AC3E}">
        <p14:creationId xmlns:p14="http://schemas.microsoft.com/office/powerpoint/2010/main" val="5780265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Denial of Service</a:t>
            </a:r>
            <a:br>
              <a:rPr lang="en-US" b="0" dirty="0" smtClean="0"/>
            </a:br>
            <a:r>
              <a:rPr lang="en-US" dirty="0" smtClean="0"/>
              <a:t>Pattern #1 Exhausting </a:t>
            </a:r>
            <a:r>
              <a:rPr lang="en-US" dirty="0" smtClean="0"/>
              <a:t>System Resources</a:t>
            </a:r>
            <a:endParaRPr lang="en-US" dirty="0"/>
          </a:p>
        </p:txBody>
      </p:sp>
    </p:spTree>
    <p:extLst>
      <p:ext uri="{BB962C8B-B14F-4D97-AF65-F5344CB8AC3E}">
        <p14:creationId xmlns:p14="http://schemas.microsoft.com/office/powerpoint/2010/main" val="14847557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Cause behind DoS by Exhausting </a:t>
            </a:r>
            <a:r>
              <a:rPr lang="en-US" dirty="0"/>
              <a:t>System Resources</a:t>
            </a:r>
          </a:p>
        </p:txBody>
      </p:sp>
      <p:sp>
        <p:nvSpPr>
          <p:cNvPr id="3" name="Content Placeholder 2"/>
          <p:cNvSpPr>
            <a:spLocks noGrp="1"/>
          </p:cNvSpPr>
          <p:nvPr>
            <p:ph idx="1"/>
          </p:nvPr>
        </p:nvSpPr>
        <p:spPr>
          <a:xfrm>
            <a:off x="990600" y="2743200"/>
            <a:ext cx="22860000" cy="10972800"/>
          </a:xfrm>
        </p:spPr>
        <p:txBody>
          <a:bodyPr/>
          <a:lstStyle/>
          <a:p>
            <a:pPr marL="0" indent="0">
              <a:buNone/>
            </a:pPr>
            <a:endParaRPr lang="en-US" dirty="0" smtClean="0"/>
          </a:p>
          <a:p>
            <a:pPr>
              <a:buFont typeface="Arial"/>
              <a:buChar char="•"/>
            </a:pPr>
            <a:r>
              <a:rPr lang="en-US" dirty="0" smtClean="0"/>
              <a:t>Allocating unrestricted amount of system resources</a:t>
            </a:r>
            <a:r>
              <a:rPr lang="en-US" dirty="0" smtClean="0">
                <a:solidFill>
                  <a:srgbClr val="FF6600"/>
                </a:solidFill>
              </a:rPr>
              <a:t> based on the size of a user input.</a:t>
            </a:r>
          </a:p>
          <a:p>
            <a:endParaRPr lang="en-US" dirty="0"/>
          </a:p>
          <a:p>
            <a:endParaRPr lang="en-US" dirty="0"/>
          </a:p>
        </p:txBody>
      </p:sp>
    </p:spTree>
    <p:extLst>
      <p:ext uri="{BB962C8B-B14F-4D97-AF65-F5344CB8AC3E}">
        <p14:creationId xmlns:p14="http://schemas.microsoft.com/office/powerpoint/2010/main" val="2108644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7999" y="457200"/>
            <a:ext cx="17967387" cy="11811000"/>
          </a:xfrm>
        </p:spPr>
      </p:pic>
      <p:sp>
        <p:nvSpPr>
          <p:cNvPr id="5" name="Rectangle 4"/>
          <p:cNvSpPr/>
          <p:nvPr/>
        </p:nvSpPr>
        <p:spPr bwMode="auto">
          <a:xfrm>
            <a:off x="0" y="4572000"/>
            <a:ext cx="24384000" cy="2895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pt-BR" sz="6000" dirty="0" err="1" smtClean="0">
                <a:solidFill>
                  <a:schemeClr val="bg1"/>
                </a:solidFill>
                <a:latin typeface="Arial Unicode MS"/>
                <a:cs typeface="Arial Unicode MS"/>
              </a:rPr>
              <a:t>Example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Exceeding</a:t>
            </a:r>
            <a:r>
              <a:rPr lang="pt-BR" sz="6000" dirty="0" smtClean="0">
                <a:solidFill>
                  <a:schemeClr val="bg1"/>
                </a:solidFill>
                <a:latin typeface="Arial Unicode MS"/>
                <a:cs typeface="Arial Unicode MS"/>
              </a:rPr>
              <a:t> </a:t>
            </a:r>
            <a:r>
              <a:rPr lang="pt-BR" sz="6000" dirty="0" smtClean="0">
                <a:solidFill>
                  <a:schemeClr val="bg1"/>
                </a:solidFill>
                <a:latin typeface="Arial Unicode MS"/>
                <a:cs typeface="Arial Unicode MS"/>
              </a:rPr>
              <a:t>V8</a:t>
            </a:r>
            <a:r>
              <a:rPr lang="pt-BR" sz="6000" dirty="0" smtClean="0">
                <a:solidFill>
                  <a:schemeClr val="bg1"/>
                </a:solidFill>
                <a:latin typeface="Arial Unicode MS"/>
                <a:cs typeface="Arial Unicode MS"/>
              </a:rPr>
              <a:t>’s </a:t>
            </a:r>
            <a:r>
              <a:rPr lang="pt-BR" sz="6000" dirty="0" err="1" smtClean="0">
                <a:solidFill>
                  <a:schemeClr val="bg1"/>
                </a:solidFill>
                <a:latin typeface="Arial Unicode MS"/>
                <a:cs typeface="Arial Unicode MS"/>
              </a:rPr>
              <a:t>maximum</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string</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size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limit</a:t>
            </a:r>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39322171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4708" y="457200"/>
            <a:ext cx="22392492" cy="11734800"/>
          </a:xfrm>
        </p:spPr>
      </p:pic>
      <p:sp>
        <p:nvSpPr>
          <p:cNvPr id="5" name="Rectangle 4"/>
          <p:cNvSpPr/>
          <p:nvPr/>
        </p:nvSpPr>
        <p:spPr bwMode="auto">
          <a:xfrm>
            <a:off x="0" y="4572000"/>
            <a:ext cx="24384000" cy="2895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pt-BR" sz="6000" dirty="0" err="1" smtClean="0">
                <a:solidFill>
                  <a:schemeClr val="bg1"/>
                </a:solidFill>
                <a:latin typeface="Arial Unicode MS"/>
                <a:cs typeface="Arial Unicode MS"/>
              </a:rPr>
              <a:t>Example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E</a:t>
            </a:r>
            <a:r>
              <a:rPr lang="pt-BR" sz="6000" dirty="0" err="1" smtClean="0">
                <a:solidFill>
                  <a:schemeClr val="bg1"/>
                </a:solidFill>
                <a:latin typeface="Arial Unicode MS"/>
                <a:cs typeface="Arial Unicode MS"/>
              </a:rPr>
              <a:t>xceeding</a:t>
            </a:r>
            <a:r>
              <a:rPr lang="pt-BR" sz="6000" dirty="0" smtClean="0">
                <a:solidFill>
                  <a:schemeClr val="bg1"/>
                </a:solidFill>
                <a:latin typeface="Arial Unicode MS"/>
                <a:cs typeface="Arial Unicode MS"/>
              </a:rPr>
              <a:t> V8</a:t>
            </a:r>
            <a:r>
              <a:rPr lang="pt-BR" sz="6000" dirty="0" smtClean="0">
                <a:solidFill>
                  <a:schemeClr val="bg1"/>
                </a:solidFill>
                <a:latin typeface="Arial Unicode MS"/>
                <a:cs typeface="Arial Unicode MS"/>
              </a:rPr>
              <a:t>’s </a:t>
            </a:r>
            <a:r>
              <a:rPr lang="pt-BR" sz="6000" dirty="0" err="1" smtClean="0">
                <a:solidFill>
                  <a:schemeClr val="bg1"/>
                </a:solidFill>
                <a:latin typeface="Arial Unicode MS"/>
                <a:cs typeface="Arial Unicode MS"/>
              </a:rPr>
              <a:t>maximum</a:t>
            </a:r>
            <a:r>
              <a:rPr lang="pt-BR" sz="6000" dirty="0" smtClean="0">
                <a:solidFill>
                  <a:schemeClr val="bg1"/>
                </a:solidFill>
                <a:latin typeface="Arial Unicode MS"/>
                <a:cs typeface="Arial Unicode MS"/>
              </a:rPr>
              <a:t> buffer </a:t>
            </a:r>
            <a:r>
              <a:rPr lang="pt-BR" sz="6000" dirty="0" err="1" smtClean="0">
                <a:solidFill>
                  <a:schemeClr val="bg1"/>
                </a:solidFill>
                <a:latin typeface="Arial Unicode MS"/>
                <a:cs typeface="Arial Unicode MS"/>
              </a:rPr>
              <a:t>size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limit</a:t>
            </a:r>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4537567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5 - file upload.png"/>
          <p:cNvPicPr>
            <a:picLocks noGrp="1" noChangeAspect="1"/>
          </p:cNvPicPr>
          <p:nvPr>
            <p:ph idx="1"/>
          </p:nvPr>
        </p:nvPicPr>
        <p:blipFill>
          <a:blip r:embed="rId2">
            <a:extLst>
              <a:ext uri="{28A0092B-C50C-407E-A947-70E740481C1C}">
                <a14:useLocalDpi xmlns:a14="http://schemas.microsoft.com/office/drawing/2010/main" val="0"/>
              </a:ext>
            </a:extLst>
          </a:blip>
          <a:srcRect l="-7034" r="-7034"/>
          <a:stretch>
            <a:fillRect/>
          </a:stretch>
        </p:blipFill>
        <p:spPr>
          <a:xfrm>
            <a:off x="37380" y="24812"/>
            <a:ext cx="23218731" cy="12039600"/>
          </a:xfrm>
        </p:spPr>
      </p:pic>
      <p:sp>
        <p:nvSpPr>
          <p:cNvPr id="5" name="Rectangle 4"/>
          <p:cNvSpPr/>
          <p:nvPr/>
        </p:nvSpPr>
        <p:spPr bwMode="auto">
          <a:xfrm>
            <a:off x="0" y="4572000"/>
            <a:ext cx="24384000" cy="2895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pt-BR" sz="6000" dirty="0" err="1" smtClean="0">
                <a:solidFill>
                  <a:schemeClr val="bg1"/>
                </a:solidFill>
                <a:latin typeface="Arial Unicode MS"/>
                <a:cs typeface="Arial Unicode MS"/>
              </a:rPr>
              <a:t>Example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Unrestricted</a:t>
            </a:r>
            <a:r>
              <a:rPr lang="pt-BR" sz="6000" dirty="0" smtClean="0">
                <a:solidFill>
                  <a:schemeClr val="bg1"/>
                </a:solidFill>
                <a:latin typeface="Arial Unicode MS"/>
                <a:cs typeface="Arial Unicode MS"/>
              </a:rPr>
              <a:t> </a:t>
            </a:r>
            <a:r>
              <a:rPr lang="pt-BR" sz="6000" dirty="0">
                <a:solidFill>
                  <a:schemeClr val="bg1"/>
                </a:solidFill>
                <a:latin typeface="Arial Unicode MS"/>
                <a:cs typeface="Arial Unicode MS"/>
              </a:rPr>
              <a:t>file </a:t>
            </a:r>
            <a:r>
              <a:rPr lang="pt-BR" sz="6000" dirty="0" smtClean="0">
                <a:solidFill>
                  <a:schemeClr val="bg1"/>
                </a:solidFill>
                <a:latin typeface="Arial Unicode MS"/>
                <a:cs typeface="Arial Unicode MS"/>
              </a:rPr>
              <a:t>uploads </a:t>
            </a:r>
            <a:r>
              <a:rPr lang="pt-BR" sz="6000" dirty="0" err="1" smtClean="0">
                <a:solidFill>
                  <a:schemeClr val="bg1"/>
                </a:solidFill>
                <a:latin typeface="Arial Unicode MS"/>
                <a:cs typeface="Arial Unicode MS"/>
              </a:rPr>
              <a:t>exhausting</a:t>
            </a:r>
            <a:r>
              <a:rPr lang="pt-BR" sz="6000" dirty="0" smtClean="0">
                <a:solidFill>
                  <a:schemeClr val="bg1"/>
                </a:solidFill>
                <a:latin typeface="Arial Unicode MS"/>
                <a:cs typeface="Arial Unicode MS"/>
              </a:rPr>
              <a:t> </a:t>
            </a:r>
            <a:r>
              <a:rPr lang="pt-BR" sz="6000" dirty="0" smtClean="0">
                <a:solidFill>
                  <a:schemeClr val="bg1"/>
                </a:solidFill>
                <a:latin typeface="Arial Unicode MS"/>
                <a:cs typeface="Arial Unicode MS"/>
              </a:rPr>
              <a:t>file-system </a:t>
            </a:r>
            <a:r>
              <a:rPr lang="pt-BR" sz="6000" dirty="0" err="1" smtClean="0">
                <a:solidFill>
                  <a:schemeClr val="bg1"/>
                </a:solidFill>
                <a:latin typeface="Arial Unicode MS"/>
                <a:cs typeface="Arial Unicode MS"/>
              </a:rPr>
              <a:t>space</a:t>
            </a:r>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4249968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6-09 at 5.53.45 AM.png"/>
          <p:cNvPicPr>
            <a:picLocks noGrp="1" noChangeAspect="1"/>
          </p:cNvPicPr>
          <p:nvPr>
            <p:ph idx="1"/>
          </p:nvPr>
        </p:nvPicPr>
        <p:blipFill>
          <a:blip r:embed="rId3">
            <a:extLst>
              <a:ext uri="{28A0092B-C50C-407E-A947-70E740481C1C}">
                <a14:useLocalDpi xmlns:a14="http://schemas.microsoft.com/office/drawing/2010/main" val="0"/>
              </a:ext>
            </a:extLst>
          </a:blip>
          <a:srcRect t="708" b="708"/>
          <a:stretch>
            <a:fillRect/>
          </a:stretch>
        </p:blipFill>
        <p:spPr>
          <a:xfrm>
            <a:off x="685800" y="381000"/>
            <a:ext cx="22777869" cy="11811000"/>
          </a:xfrm>
        </p:spPr>
      </p:pic>
      <p:sp>
        <p:nvSpPr>
          <p:cNvPr id="5" name="Rectangle 4"/>
          <p:cNvSpPr/>
          <p:nvPr/>
        </p:nvSpPr>
        <p:spPr bwMode="auto">
          <a:xfrm>
            <a:off x="0" y="4800600"/>
            <a:ext cx="24384000" cy="3276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pt-BR" sz="6000" dirty="0" err="1" smtClean="0">
                <a:solidFill>
                  <a:schemeClr val="bg1"/>
                </a:solidFill>
                <a:latin typeface="Arial Unicode MS"/>
                <a:cs typeface="Arial Unicode MS"/>
              </a:rPr>
              <a:t>Example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Instantiating</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large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number</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of</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Objects</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based</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on</a:t>
            </a:r>
            <a:r>
              <a:rPr lang="pt-BR" sz="6000" dirty="0" smtClean="0">
                <a:solidFill>
                  <a:schemeClr val="bg1"/>
                </a:solidFill>
                <a:latin typeface="Arial Unicode MS"/>
                <a:cs typeface="Arial Unicode MS"/>
              </a:rPr>
              <a:t> a user input (</a:t>
            </a:r>
            <a:r>
              <a:rPr lang="pt-BR" sz="6000" dirty="0" err="1" smtClean="0">
                <a:solidFill>
                  <a:schemeClr val="bg1"/>
                </a:solidFill>
                <a:latin typeface="Arial Unicode MS"/>
                <a:cs typeface="Arial Unicode MS"/>
              </a:rPr>
              <a:t>very</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large</a:t>
            </a:r>
            <a:r>
              <a:rPr lang="pt-BR" sz="6000" dirty="0" smtClean="0">
                <a:solidFill>
                  <a:schemeClr val="bg1"/>
                </a:solidFill>
                <a:latin typeface="Arial Unicode MS"/>
                <a:cs typeface="Arial Unicode MS"/>
              </a:rPr>
              <a:t> </a:t>
            </a:r>
            <a:r>
              <a:rPr lang="pt-BR" sz="6000" dirty="0" err="1" smtClean="0">
                <a:solidFill>
                  <a:schemeClr val="bg1"/>
                </a:solidFill>
                <a:latin typeface="Arial Unicode MS"/>
                <a:cs typeface="Arial Unicode MS"/>
              </a:rPr>
              <a:t>array</a:t>
            </a:r>
            <a:r>
              <a:rPr lang="pt-BR" sz="6000" dirty="0" smtClean="0">
                <a:solidFill>
                  <a:schemeClr val="bg1"/>
                </a:solidFill>
                <a:latin typeface="Arial Unicode MS"/>
                <a:cs typeface="Arial Unicode MS"/>
              </a:rPr>
              <a:t> </a:t>
            </a:r>
            <a:r>
              <a:rPr lang="pt-BR" sz="6000" dirty="0" smtClean="0">
                <a:solidFill>
                  <a:schemeClr val="bg1"/>
                </a:solidFill>
                <a:latin typeface="Arial Unicode MS"/>
                <a:cs typeface="Arial Unicode MS"/>
              </a:rPr>
              <a:t>index: </a:t>
            </a:r>
            <a:r>
              <a:rPr lang="pt-BR" sz="6000" dirty="0" err="1" smtClean="0">
                <a:solidFill>
                  <a:schemeClr val="bg1"/>
                </a:solidFill>
                <a:latin typeface="Arial Unicode MS"/>
                <a:cs typeface="Arial Unicode MS"/>
              </a:rPr>
              <a:t>foo</a:t>
            </a:r>
            <a:r>
              <a:rPr lang="pt-BR" sz="6000" dirty="0" smtClean="0">
                <a:solidFill>
                  <a:schemeClr val="bg1"/>
                </a:solidFill>
                <a:latin typeface="Arial Unicode MS"/>
                <a:cs typeface="Arial Unicode MS"/>
              </a:rPr>
              <a:t>[0][1000000000]=bar)</a:t>
            </a:r>
            <a:endParaRPr lang="en-US" sz="6000" dirty="0" smtClean="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2509148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DoS by Exhausting System Resources</a:t>
            </a:r>
            <a:endParaRPr lang="en-US" dirty="0"/>
          </a:p>
        </p:txBody>
      </p:sp>
      <p:sp>
        <p:nvSpPr>
          <p:cNvPr id="3" name="Content Placeholder 2"/>
          <p:cNvSpPr>
            <a:spLocks noGrp="1"/>
          </p:cNvSpPr>
          <p:nvPr>
            <p:ph idx="1"/>
          </p:nvPr>
        </p:nvSpPr>
        <p:spPr/>
        <p:txBody>
          <a:bodyPr/>
          <a:lstStyle/>
          <a:p>
            <a:pPr>
              <a:buFont typeface="Wingdings" charset="2"/>
              <a:buChar char="ü"/>
            </a:pPr>
            <a:r>
              <a:rPr lang="en-US" dirty="0" smtClean="0"/>
              <a:t> </a:t>
            </a:r>
            <a:r>
              <a:rPr lang="en-US" dirty="0" smtClean="0">
                <a:solidFill>
                  <a:srgbClr val="FF6600"/>
                </a:solidFill>
              </a:rPr>
              <a:t>Validate size of a user input </a:t>
            </a:r>
            <a:r>
              <a:rPr lang="en-US" dirty="0" smtClean="0"/>
              <a:t>before processing it</a:t>
            </a:r>
          </a:p>
          <a:p>
            <a:endParaRPr lang="en-US" dirty="0"/>
          </a:p>
        </p:txBody>
      </p:sp>
    </p:spTree>
    <p:extLst>
      <p:ext uri="{BB962C8B-B14F-4D97-AF65-F5344CB8AC3E}">
        <p14:creationId xmlns:p14="http://schemas.microsoft.com/office/powerpoint/2010/main" val="21536513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Denial of Service</a:t>
            </a:r>
            <a:br>
              <a:rPr lang="en-US" b="0" dirty="0" smtClean="0"/>
            </a:br>
            <a:r>
              <a:rPr lang="en-US" dirty="0"/>
              <a:t>Pattern #</a:t>
            </a:r>
            <a:r>
              <a:rPr lang="en-US" dirty="0" smtClean="0"/>
              <a:t>2: Keeping </a:t>
            </a:r>
            <a:r>
              <a:rPr lang="en-US" dirty="0" smtClean="0"/>
              <a:t>Event </a:t>
            </a:r>
            <a:r>
              <a:rPr lang="en-US" dirty="0"/>
              <a:t>Loop </a:t>
            </a:r>
            <a:r>
              <a:rPr lang="en-US" dirty="0" smtClean="0"/>
              <a:t>Busy </a:t>
            </a:r>
            <a:endParaRPr lang="en-US" dirty="0"/>
          </a:p>
        </p:txBody>
      </p:sp>
    </p:spTree>
    <p:extLst>
      <p:ext uri="{BB962C8B-B14F-4D97-AF65-F5344CB8AC3E}">
        <p14:creationId xmlns:p14="http://schemas.microsoft.com/office/powerpoint/2010/main" val="31678489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209800"/>
            <a:ext cx="22783800" cy="10972800"/>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en-US" dirty="0" smtClean="0"/>
              <a:t>Node </a:t>
            </a:r>
            <a:r>
              <a:rPr lang="en-US" dirty="0"/>
              <a:t>is fast when the work associated with each client at any given time is "small"</a:t>
            </a:r>
            <a:r>
              <a:rPr lang="en-US" dirty="0" smtClean="0"/>
              <a:t>.</a:t>
            </a:r>
          </a:p>
          <a:p>
            <a:pPr marL="0" indent="0" algn="ctr">
              <a:buNone/>
            </a:pPr>
            <a:r>
              <a:rPr lang="en-US" dirty="0" smtClean="0"/>
              <a:t> </a:t>
            </a:r>
            <a:r>
              <a:rPr lang="en-US" i="1" dirty="0" smtClean="0"/>
              <a:t>- </a:t>
            </a:r>
            <a:r>
              <a:rPr lang="en-US" i="1" dirty="0" smtClean="0">
                <a:hlinkClick r:id="rId3"/>
              </a:rPr>
              <a:t>Node.js </a:t>
            </a:r>
            <a:r>
              <a:rPr lang="en-US" i="1" dirty="0" smtClean="0">
                <a:hlinkClick r:id="rId3"/>
              </a:rPr>
              <a:t>Docs </a:t>
            </a:r>
            <a:endParaRPr lang="en-US" i="1" dirty="0"/>
          </a:p>
          <a:p>
            <a:pPr marL="0" indent="0" algn="ctr">
              <a:buNone/>
            </a:pPr>
            <a:endParaRPr lang="en-US" dirty="0" smtClean="0"/>
          </a:p>
        </p:txBody>
      </p:sp>
    </p:spTree>
    <p:extLst>
      <p:ext uri="{BB962C8B-B14F-4D97-AF65-F5344CB8AC3E}">
        <p14:creationId xmlns:p14="http://schemas.microsoft.com/office/powerpoint/2010/main" val="6193954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DoS By </a:t>
            </a:r>
            <a:r>
              <a:rPr lang="en-US" dirty="0"/>
              <a:t>Keeping </a:t>
            </a:r>
            <a:r>
              <a:rPr lang="en-US" dirty="0"/>
              <a:t>Event Loop </a:t>
            </a:r>
            <a:r>
              <a:rPr lang="en-US" dirty="0" smtClean="0"/>
              <a:t>Busy </a:t>
            </a:r>
            <a:endParaRPr lang="en-US" dirty="0"/>
          </a:p>
        </p:txBody>
      </p:sp>
      <p:sp>
        <p:nvSpPr>
          <p:cNvPr id="3" name="Content Placeholder 2"/>
          <p:cNvSpPr>
            <a:spLocks noGrp="1"/>
          </p:cNvSpPr>
          <p:nvPr>
            <p:ph idx="1"/>
          </p:nvPr>
        </p:nvSpPr>
        <p:spPr/>
        <p:txBody>
          <a:bodyPr/>
          <a:lstStyle/>
          <a:p>
            <a:pPr>
              <a:lnSpc>
                <a:spcPct val="100000"/>
              </a:lnSpc>
              <a:spcBef>
                <a:spcPts val="0"/>
              </a:spcBef>
              <a:buFont typeface="Arial"/>
              <a:buChar char="•"/>
            </a:pPr>
            <a:r>
              <a:rPr lang="en-US" dirty="0" smtClean="0">
                <a:cs typeface="Calibri"/>
              </a:rPr>
              <a:t>Running </a:t>
            </a:r>
            <a:r>
              <a:rPr lang="en-US" dirty="0" smtClean="0">
                <a:cs typeface="Calibri"/>
              </a:rPr>
              <a:t>an </a:t>
            </a:r>
            <a:r>
              <a:rPr lang="en-US" dirty="0" smtClean="0">
                <a:cs typeface="Calibri"/>
              </a:rPr>
              <a:t>execution loop whose </a:t>
            </a:r>
            <a:r>
              <a:rPr lang="en-US" dirty="0" smtClean="0">
                <a:solidFill>
                  <a:srgbClr val="FF6600"/>
                </a:solidFill>
                <a:cs typeface="Calibri"/>
              </a:rPr>
              <a:t>iterations depend on the length of a user input.</a:t>
            </a:r>
            <a:endParaRPr lang="en-US" dirty="0">
              <a:solidFill>
                <a:srgbClr val="FF6600"/>
              </a:solidFill>
              <a:cs typeface="Calibri"/>
            </a:endParaRPr>
          </a:p>
          <a:p>
            <a:pPr marL="0" indent="0">
              <a:lnSpc>
                <a:spcPct val="100000"/>
              </a:lnSpc>
              <a:spcBef>
                <a:spcPts val="0"/>
              </a:spcBef>
              <a:buNone/>
            </a:pPr>
            <a:endParaRPr lang="en-US" dirty="0">
              <a:cs typeface="Calibri"/>
            </a:endParaRPr>
          </a:p>
        </p:txBody>
      </p:sp>
    </p:spTree>
    <p:extLst>
      <p:ext uri="{BB962C8B-B14F-4D97-AF65-F5344CB8AC3E}">
        <p14:creationId xmlns:p14="http://schemas.microsoft.com/office/powerpoint/2010/main" val="956002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tory_boy.jpeg"/>
          <p:cNvPicPr>
            <a:picLocks noGrp="1" noChangeAspect="1"/>
          </p:cNvPicPr>
          <p:nvPr>
            <p:ph idx="1"/>
          </p:nvPr>
        </p:nvPicPr>
        <p:blipFill>
          <a:blip r:embed="rId3">
            <a:extLst>
              <a:ext uri="{28A0092B-C50C-407E-A947-70E740481C1C}">
                <a14:useLocalDpi xmlns:a14="http://schemas.microsoft.com/office/drawing/2010/main" val="0"/>
              </a:ext>
            </a:extLst>
          </a:blip>
          <a:srcRect t="6636" b="6636"/>
          <a:stretch>
            <a:fillRect/>
          </a:stretch>
        </p:blipFill>
        <p:spPr>
          <a:xfrm>
            <a:off x="0" y="-76200"/>
            <a:ext cx="24384000" cy="12420600"/>
          </a:xfrm>
        </p:spPr>
      </p:pic>
    </p:spTree>
    <p:extLst>
      <p:ext uri="{BB962C8B-B14F-4D97-AF65-F5344CB8AC3E}">
        <p14:creationId xmlns:p14="http://schemas.microsoft.com/office/powerpoint/2010/main" val="27154541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00000"/>
              </a:lnSpc>
              <a:spcBef>
                <a:spcPts val="0"/>
              </a:spcBef>
              <a:buFont typeface="Arial"/>
              <a:buChar char="•"/>
            </a:pPr>
            <a:r>
              <a:rPr lang="en-US" dirty="0" smtClean="0">
                <a:cs typeface="Calibri"/>
              </a:rPr>
              <a:t>Running </a:t>
            </a:r>
            <a:r>
              <a:rPr lang="en-US" dirty="0" smtClean="0">
                <a:cs typeface="Calibri"/>
              </a:rPr>
              <a:t>an </a:t>
            </a:r>
            <a:r>
              <a:rPr lang="en-US" dirty="0" smtClean="0">
                <a:cs typeface="Calibri"/>
              </a:rPr>
              <a:t>execution loop whose</a:t>
            </a:r>
            <a:r>
              <a:rPr lang="en-US" dirty="0" smtClean="0">
                <a:solidFill>
                  <a:srgbClr val="FF6600"/>
                </a:solidFill>
                <a:cs typeface="Calibri"/>
              </a:rPr>
              <a:t> iterations </a:t>
            </a:r>
            <a:r>
              <a:rPr lang="en-US" dirty="0" smtClean="0">
                <a:solidFill>
                  <a:srgbClr val="FF6600"/>
                </a:solidFill>
                <a:cs typeface="Calibri"/>
              </a:rPr>
              <a:t>depend </a:t>
            </a:r>
            <a:r>
              <a:rPr lang="en-US" dirty="0" smtClean="0">
                <a:solidFill>
                  <a:srgbClr val="FF6600"/>
                </a:solidFill>
                <a:cs typeface="Calibri"/>
              </a:rPr>
              <a:t>on </a:t>
            </a:r>
            <a:r>
              <a:rPr lang="en-US" dirty="0" smtClean="0">
                <a:solidFill>
                  <a:srgbClr val="FF6600"/>
                </a:solidFill>
                <a:cs typeface="Calibri"/>
              </a:rPr>
              <a:t>the length </a:t>
            </a:r>
            <a:r>
              <a:rPr lang="en-US" dirty="0" smtClean="0">
                <a:solidFill>
                  <a:srgbClr val="FF6600"/>
                </a:solidFill>
                <a:cs typeface="Calibri"/>
              </a:rPr>
              <a:t>of a user input</a:t>
            </a:r>
            <a:r>
              <a:rPr lang="en-US" dirty="0" smtClean="0">
                <a:solidFill>
                  <a:srgbClr val="FF6600"/>
                </a:solidFill>
                <a:cs typeface="Calibri"/>
              </a:rPr>
              <a:t>.</a:t>
            </a:r>
          </a:p>
          <a:p>
            <a:pPr marL="0" indent="0">
              <a:lnSpc>
                <a:spcPct val="100000"/>
              </a:lnSpc>
              <a:spcBef>
                <a:spcPts val="0"/>
              </a:spcBef>
              <a:buNone/>
            </a:pPr>
            <a:endParaRPr lang="en-US" dirty="0" smtClean="0">
              <a:solidFill>
                <a:srgbClr val="FF6600"/>
              </a:solidFill>
              <a:cs typeface="Calibri"/>
            </a:endParaRPr>
          </a:p>
          <a:p>
            <a:pPr>
              <a:lnSpc>
                <a:spcPct val="100000"/>
              </a:lnSpc>
              <a:spcBef>
                <a:spcPts val="0"/>
              </a:spcBef>
              <a:buFont typeface="Arial"/>
              <a:buChar char="•"/>
            </a:pPr>
            <a:r>
              <a:rPr lang="en-US" dirty="0" smtClean="0">
                <a:cs typeface="Calibri"/>
              </a:rPr>
              <a:t>Using </a:t>
            </a:r>
            <a:r>
              <a:rPr lang="en-US" dirty="0" smtClean="0">
                <a:solidFill>
                  <a:srgbClr val="FF6600"/>
                </a:solidFill>
                <a:cs typeface="Calibri"/>
              </a:rPr>
              <a:t>unsafe Regular Expressions</a:t>
            </a:r>
          </a:p>
          <a:p>
            <a:pPr marL="0" indent="0">
              <a:lnSpc>
                <a:spcPct val="100000"/>
              </a:lnSpc>
              <a:spcBef>
                <a:spcPts val="0"/>
              </a:spcBef>
              <a:buNone/>
            </a:pPr>
            <a:endParaRPr lang="en-US" dirty="0">
              <a:solidFill>
                <a:srgbClr val="FF6600"/>
              </a:solidFill>
              <a:cs typeface="Calibri"/>
            </a:endParaRPr>
          </a:p>
          <a:p>
            <a:pPr marL="0" indent="0">
              <a:lnSpc>
                <a:spcPct val="100000"/>
              </a:lnSpc>
              <a:spcBef>
                <a:spcPts val="0"/>
              </a:spcBef>
              <a:buNone/>
            </a:pPr>
            <a:endParaRPr lang="en-US" dirty="0">
              <a:cs typeface="Calibri"/>
            </a:endParaRPr>
          </a:p>
        </p:txBody>
      </p:sp>
      <p:sp>
        <p:nvSpPr>
          <p:cNvPr id="6" name="Title 1"/>
          <p:cNvSpPr>
            <a:spLocks noGrp="1"/>
          </p:cNvSpPr>
          <p:nvPr>
            <p:ph type="title"/>
          </p:nvPr>
        </p:nvSpPr>
        <p:spPr>
          <a:xfrm>
            <a:off x="1524000" y="850900"/>
            <a:ext cx="22228175" cy="1511300"/>
          </a:xfrm>
        </p:spPr>
        <p:txBody>
          <a:bodyPr/>
          <a:lstStyle/>
          <a:p>
            <a:r>
              <a:rPr lang="en-US" dirty="0" smtClean="0"/>
              <a:t>Examples of DoS By </a:t>
            </a:r>
            <a:r>
              <a:rPr lang="en-US" dirty="0"/>
              <a:t>Keeping </a:t>
            </a:r>
            <a:r>
              <a:rPr lang="en-US" dirty="0"/>
              <a:t>Event Loop </a:t>
            </a:r>
            <a:r>
              <a:rPr lang="en-US" dirty="0" smtClean="0"/>
              <a:t>Busy </a:t>
            </a:r>
            <a:endParaRPr lang="en-US" dirty="0"/>
          </a:p>
        </p:txBody>
      </p:sp>
    </p:spTree>
    <p:extLst>
      <p:ext uri="{BB962C8B-B14F-4D97-AF65-F5344CB8AC3E}">
        <p14:creationId xmlns:p14="http://schemas.microsoft.com/office/powerpoint/2010/main" val="223805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 Denial of Service (</a:t>
            </a:r>
            <a:r>
              <a:rPr lang="en-US" dirty="0" err="1" smtClean="0"/>
              <a:t>ReDoS</a:t>
            </a:r>
            <a:r>
              <a:rPr lang="en-US" dirty="0" smtClean="0"/>
              <a:t>)</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a:cs typeface="Calibri"/>
              </a:rPr>
              <a:t>By default, </a:t>
            </a:r>
            <a:r>
              <a:rPr lang="en-US" dirty="0" smtClean="0">
                <a:cs typeface="Calibri"/>
              </a:rPr>
              <a:t>regular expressions get </a:t>
            </a:r>
            <a:r>
              <a:rPr lang="en-US" dirty="0">
                <a:solidFill>
                  <a:srgbClr val="FF6600"/>
                </a:solidFill>
                <a:cs typeface="Calibri"/>
              </a:rPr>
              <a:t>executed in </a:t>
            </a:r>
            <a:r>
              <a:rPr lang="en-US" dirty="0" smtClean="0">
                <a:solidFill>
                  <a:srgbClr val="FF6600"/>
                </a:solidFill>
                <a:cs typeface="Calibri"/>
              </a:rPr>
              <a:t>the main </a:t>
            </a:r>
            <a:r>
              <a:rPr lang="en-US" dirty="0" smtClean="0">
                <a:solidFill>
                  <a:srgbClr val="FF6600"/>
                </a:solidFill>
                <a:cs typeface="Calibri"/>
              </a:rPr>
              <a:t>event </a:t>
            </a:r>
            <a:r>
              <a:rPr lang="en-US" dirty="0">
                <a:solidFill>
                  <a:srgbClr val="FF6600"/>
                </a:solidFill>
                <a:cs typeface="Calibri"/>
              </a:rPr>
              <a:t>loop </a:t>
            </a:r>
            <a:r>
              <a:rPr lang="en-US" dirty="0" smtClean="0">
                <a:solidFill>
                  <a:srgbClr val="FF6600"/>
                </a:solidFill>
                <a:cs typeface="Calibri"/>
              </a:rPr>
              <a:t>thread</a:t>
            </a:r>
          </a:p>
          <a:p>
            <a:pPr>
              <a:lnSpc>
                <a:spcPct val="100000"/>
              </a:lnSpc>
              <a:spcBef>
                <a:spcPts val="0"/>
              </a:spcBef>
            </a:pPr>
            <a:endParaRPr lang="en-US" dirty="0" smtClean="0">
              <a:cs typeface="Calibri"/>
            </a:endParaRPr>
          </a:p>
          <a:p>
            <a:pPr>
              <a:lnSpc>
                <a:spcPct val="100000"/>
              </a:lnSpc>
              <a:spcBef>
                <a:spcPts val="0"/>
              </a:spcBef>
            </a:pPr>
            <a:r>
              <a:rPr lang="en-US" dirty="0" smtClean="0">
                <a:cs typeface="Calibri"/>
              </a:rPr>
              <a:t>Evil </a:t>
            </a:r>
            <a:r>
              <a:rPr lang="en-US" dirty="0">
                <a:cs typeface="Calibri"/>
              </a:rPr>
              <a:t>regex can take </a:t>
            </a:r>
            <a:r>
              <a:rPr lang="en-US" dirty="0">
                <a:solidFill>
                  <a:srgbClr val="FF6600"/>
                </a:solidFill>
                <a:cs typeface="Calibri"/>
              </a:rPr>
              <a:t>exponential execution time </a:t>
            </a:r>
            <a:r>
              <a:rPr lang="en-US" dirty="0">
                <a:cs typeface="Calibri"/>
              </a:rPr>
              <a:t>when applied to certain non-matching inputs.</a:t>
            </a:r>
            <a:endParaRPr lang="en-US" dirty="0"/>
          </a:p>
          <a:p>
            <a:pPr>
              <a:lnSpc>
                <a:spcPct val="100000"/>
              </a:lnSpc>
              <a:spcBef>
                <a:spcPts val="0"/>
              </a:spcBef>
            </a:pPr>
            <a:endParaRPr lang="en-US" dirty="0">
              <a:cs typeface="Calibri"/>
            </a:endParaRPr>
          </a:p>
          <a:p>
            <a:pPr marL="0" indent="0">
              <a:lnSpc>
                <a:spcPct val="100000"/>
              </a:lnSpc>
              <a:spcBef>
                <a:spcPts val="0"/>
              </a:spcBef>
              <a:buNone/>
            </a:pPr>
            <a:endParaRPr lang="en-US" dirty="0">
              <a:cs typeface="Calibri"/>
            </a:endParaRPr>
          </a:p>
        </p:txBody>
      </p:sp>
    </p:spTree>
    <p:extLst>
      <p:ext uri="{BB962C8B-B14F-4D97-AF65-F5344CB8AC3E}">
        <p14:creationId xmlns:p14="http://schemas.microsoft.com/office/powerpoint/2010/main" val="4506063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8-06-11 at 11.35.42 AM.png"/>
          <p:cNvPicPr>
            <a:picLocks noGrp="1" noChangeAspect="1"/>
          </p:cNvPicPr>
          <p:nvPr>
            <p:ph idx="1"/>
          </p:nvPr>
        </p:nvPicPr>
        <p:blipFill>
          <a:blip r:embed="rId2">
            <a:extLst>
              <a:ext uri="{28A0092B-C50C-407E-A947-70E740481C1C}">
                <a14:useLocalDpi xmlns:a14="http://schemas.microsoft.com/office/drawing/2010/main" val="0"/>
              </a:ext>
            </a:extLst>
          </a:blip>
          <a:srcRect l="-12621" r="-12621"/>
          <a:stretch>
            <a:fillRect/>
          </a:stretch>
        </p:blipFill>
        <p:spPr>
          <a:xfrm>
            <a:off x="1524000" y="304800"/>
            <a:ext cx="22190053" cy="11506200"/>
          </a:xfrm>
        </p:spPr>
      </p:pic>
    </p:spTree>
    <p:extLst>
      <p:ext uri="{BB962C8B-B14F-4D97-AF65-F5344CB8AC3E}">
        <p14:creationId xmlns:p14="http://schemas.microsoft.com/office/powerpoint/2010/main" val="24606721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8-06-11 at 11.35.42 AM.png"/>
          <p:cNvPicPr>
            <a:picLocks noGrp="1" noChangeAspect="1"/>
          </p:cNvPicPr>
          <p:nvPr>
            <p:ph idx="1"/>
          </p:nvPr>
        </p:nvPicPr>
        <p:blipFill>
          <a:blip r:embed="rId2">
            <a:extLst>
              <a:ext uri="{28A0092B-C50C-407E-A947-70E740481C1C}">
                <a14:useLocalDpi xmlns:a14="http://schemas.microsoft.com/office/drawing/2010/main" val="0"/>
              </a:ext>
            </a:extLst>
          </a:blip>
          <a:srcRect l="-12621" r="-12621"/>
          <a:stretch>
            <a:fillRect/>
          </a:stretch>
        </p:blipFill>
        <p:spPr>
          <a:xfrm>
            <a:off x="1524000" y="304800"/>
            <a:ext cx="22190053" cy="11506200"/>
          </a:xfrm>
        </p:spPr>
      </p:pic>
      <p:sp>
        <p:nvSpPr>
          <p:cNvPr id="3" name="Rectangle 2"/>
          <p:cNvSpPr/>
          <p:nvPr/>
        </p:nvSpPr>
        <p:spPr bwMode="auto">
          <a:xfrm>
            <a:off x="0" y="4572000"/>
            <a:ext cx="24384000" cy="28956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pt-BR" sz="6000" dirty="0" smtClean="0">
              <a:solidFill>
                <a:schemeClr val="bg1"/>
              </a:solidFill>
              <a:latin typeface="Arial Unicode MS"/>
              <a:cs typeface="Arial Unicode MS"/>
            </a:endParaRPr>
          </a:p>
          <a:p>
            <a:pPr algn="ctr" eaLnBrk="1" hangingPunct="1"/>
            <a:r>
              <a:rPr lang="en-US" sz="6000" dirty="0" smtClean="0">
                <a:solidFill>
                  <a:schemeClr val="bg1"/>
                </a:solidFill>
                <a:latin typeface="Arial Unicode MS"/>
                <a:cs typeface="Arial Unicode MS"/>
              </a:rPr>
              <a:t> ^</a:t>
            </a:r>
            <a:r>
              <a:rPr lang="en-US" sz="6000" dirty="0">
                <a:solidFill>
                  <a:schemeClr val="bg1"/>
                </a:solidFill>
                <a:latin typeface="Arial Unicode MS"/>
                <a:cs typeface="Arial Unicode MS"/>
              </a:rPr>
              <a:t>(.*,)+(.+)?$</a:t>
            </a:r>
            <a:r>
              <a:rPr lang="en-US" sz="6000" dirty="0" smtClean="0">
                <a:solidFill>
                  <a:schemeClr val="bg1"/>
                </a:solidFill>
                <a:latin typeface="Arial Unicode MS"/>
                <a:cs typeface="Arial Unicode MS"/>
              </a:rPr>
              <a:t>/</a:t>
            </a:r>
          </a:p>
          <a:p>
            <a:pPr algn="ctr" eaLnBrk="1" hangingPunct="1"/>
            <a:endParaRPr lang="en-US" sz="6000" dirty="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10711376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8-06-11 at 11.35.42 AM.png"/>
          <p:cNvPicPr>
            <a:picLocks noGrp="1" noChangeAspect="1"/>
          </p:cNvPicPr>
          <p:nvPr>
            <p:ph idx="1"/>
          </p:nvPr>
        </p:nvPicPr>
        <p:blipFill>
          <a:blip r:embed="rId3">
            <a:extLst>
              <a:ext uri="{28A0092B-C50C-407E-A947-70E740481C1C}">
                <a14:useLocalDpi xmlns:a14="http://schemas.microsoft.com/office/drawing/2010/main" val="0"/>
              </a:ext>
            </a:extLst>
          </a:blip>
          <a:srcRect l="-12621" r="-12621"/>
          <a:stretch>
            <a:fillRect/>
          </a:stretch>
        </p:blipFill>
        <p:spPr>
          <a:xfrm>
            <a:off x="1524000" y="304800"/>
            <a:ext cx="22190053" cy="11506200"/>
          </a:xfrm>
        </p:spPr>
      </p:pic>
      <p:sp>
        <p:nvSpPr>
          <p:cNvPr id="3" name="Rectangle 2"/>
          <p:cNvSpPr/>
          <p:nvPr/>
        </p:nvSpPr>
        <p:spPr bwMode="auto">
          <a:xfrm>
            <a:off x="0" y="1905000"/>
            <a:ext cx="24384000" cy="96774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es-ES_tradnl" sz="6000" dirty="0" smtClean="0">
              <a:solidFill>
                <a:schemeClr val="bg1"/>
              </a:solidFill>
              <a:latin typeface="Arial Unicode MS"/>
              <a:cs typeface="Arial Unicode MS"/>
            </a:endParaRPr>
          </a:p>
          <a:p>
            <a:pPr algn="ctr" eaLnBrk="1" hangingPunct="1"/>
            <a:r>
              <a:rPr lang="es-ES_tradnl" sz="6000" dirty="0" smtClean="0">
                <a:solidFill>
                  <a:schemeClr val="bg1"/>
                </a:solidFill>
                <a:latin typeface="Arial Unicode MS"/>
                <a:cs typeface="Arial Unicode MS"/>
              </a:rPr>
              <a:t>Input </a:t>
            </a:r>
            <a:r>
              <a:rPr lang="es-ES_tradnl" sz="6000" dirty="0" err="1" smtClean="0">
                <a:solidFill>
                  <a:schemeClr val="bg1"/>
                </a:solidFill>
                <a:latin typeface="Arial Unicode MS"/>
                <a:cs typeface="Arial Unicode MS"/>
              </a:rPr>
              <a:t>format</a:t>
            </a:r>
            <a:r>
              <a:rPr lang="es-ES_tradnl" sz="6000" dirty="0" smtClean="0">
                <a:solidFill>
                  <a:schemeClr val="bg1"/>
                </a:solidFill>
                <a:latin typeface="Arial Unicode MS"/>
                <a:cs typeface="Arial Unicode MS"/>
              </a:rPr>
              <a:t>: ,,,,,,,,,,,,,,,,,,,,,,,,,,,,,,,\n</a:t>
            </a:r>
            <a:r>
              <a:rPr lang="en-US" sz="6000" dirty="0" smtClean="0">
                <a:solidFill>
                  <a:schemeClr val="bg1"/>
                </a:solidFill>
                <a:latin typeface="Arial Unicode MS"/>
                <a:cs typeface="Arial Unicode MS"/>
              </a:rPr>
              <a:t> </a:t>
            </a:r>
          </a:p>
          <a:p>
            <a:pPr algn="ctr" eaLnBrk="1" hangingPunct="1"/>
            <a:endParaRPr lang="en-US" sz="6000" dirty="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graphicFrame>
        <p:nvGraphicFramePr>
          <p:cNvPr id="5" name="Table 3">
            <a:extLst>
              <a:ext uri="{FF2B5EF4-FFF2-40B4-BE49-F238E27FC236}">
                <a16:creationId xmlns:a16="http://schemas.microsoft.com/office/drawing/2014/main" xmlns="" id="{A352FC2A-85AC-4D1A-B6E4-A7E60E8C22E7}"/>
              </a:ext>
            </a:extLst>
          </p:cNvPr>
          <p:cNvGraphicFramePr>
            <a:graphicFrameLocks noGrp="1"/>
          </p:cNvGraphicFramePr>
          <p:nvPr>
            <p:extLst>
              <p:ext uri="{D42A27DB-BD31-4B8C-83A1-F6EECF244321}">
                <p14:modId xmlns:p14="http://schemas.microsoft.com/office/powerpoint/2010/main" val="859141441"/>
              </p:ext>
            </p:extLst>
          </p:nvPr>
        </p:nvGraphicFramePr>
        <p:xfrm>
          <a:off x="5715000" y="4800600"/>
          <a:ext cx="12115800" cy="4907280"/>
        </p:xfrm>
        <a:graphic>
          <a:graphicData uri="http://schemas.openxmlformats.org/drawingml/2006/table">
            <a:tbl>
              <a:tblPr firstRow="1" bandRow="1">
                <a:tableStyleId>{6E25E649-3F16-4E02-A733-19D2CDBF48F0}</a:tableStyleId>
              </a:tblPr>
              <a:tblGrid>
                <a:gridCol w="3886200">
                  <a:extLst>
                    <a:ext uri="{9D8B030D-6E8A-4147-A177-3AD203B41FA5}">
                      <a16:colId xmlns:a16="http://schemas.microsoft.com/office/drawing/2014/main" xmlns="" val="2820996901"/>
                    </a:ext>
                  </a:extLst>
                </a:gridCol>
                <a:gridCol w="8229600">
                  <a:extLst>
                    <a:ext uri="{9D8B030D-6E8A-4147-A177-3AD203B41FA5}">
                      <a16:colId xmlns:a16="http://schemas.microsoft.com/office/drawing/2014/main" xmlns="" val="297902906"/>
                    </a:ext>
                  </a:extLst>
                </a:gridCol>
              </a:tblGrid>
              <a:tr h="642257">
                <a:tc>
                  <a:txBody>
                    <a:bodyPr/>
                    <a:lstStyle/>
                    <a:p>
                      <a:pPr algn="ctr">
                        <a:buNone/>
                      </a:pPr>
                      <a:r>
                        <a:rPr lang="en-US" sz="4000" dirty="0">
                          <a:solidFill>
                            <a:srgbClr val="000000"/>
                          </a:solidFill>
                        </a:rPr>
                        <a:t>Input Length</a:t>
                      </a:r>
                      <a:endParaRPr lang="en-US" sz="4000" i="1" dirty="0">
                        <a:solidFill>
                          <a:srgbClr val="000000"/>
                        </a:solidFill>
                      </a:endParaRPr>
                    </a:p>
                  </a:txBody>
                  <a:tcPr/>
                </a:tc>
                <a:tc>
                  <a:txBody>
                    <a:bodyPr/>
                    <a:lstStyle/>
                    <a:p>
                      <a:pPr algn="ctr">
                        <a:buNone/>
                      </a:pPr>
                      <a:r>
                        <a:rPr lang="en-US" sz="4000" dirty="0">
                          <a:solidFill>
                            <a:srgbClr val="000000"/>
                          </a:solidFill>
                        </a:rPr>
                        <a:t>Execution Time</a:t>
                      </a:r>
                    </a:p>
                  </a:txBody>
                  <a:tcPr/>
                </a:tc>
                <a:extLst>
                  <a:ext uri="{0D108BD9-81ED-4DB2-BD59-A6C34878D82A}">
                    <a16:rowId xmlns:a16="http://schemas.microsoft.com/office/drawing/2014/main" xmlns="" val="4209325446"/>
                  </a:ext>
                </a:extLst>
              </a:tr>
              <a:tr h="642257">
                <a:tc>
                  <a:txBody>
                    <a:bodyPr/>
                    <a:lstStyle/>
                    <a:p>
                      <a:pPr algn="ctr">
                        <a:buNone/>
                      </a:pPr>
                      <a:r>
                        <a:rPr lang="en-US" sz="4000" dirty="0"/>
                        <a:t>25</a:t>
                      </a:r>
                      <a:endParaRPr lang="en-US" sz="4000" i="1" dirty="0"/>
                    </a:p>
                  </a:txBody>
                  <a:tcPr/>
                </a:tc>
                <a:tc>
                  <a:txBody>
                    <a:bodyPr/>
                    <a:lstStyle/>
                    <a:p>
                      <a:pPr algn="ctr">
                        <a:buNone/>
                      </a:pPr>
                      <a:r>
                        <a:rPr lang="en-US" sz="4000" dirty="0"/>
                        <a:t>2 sec</a:t>
                      </a:r>
                    </a:p>
                  </a:txBody>
                  <a:tcPr/>
                </a:tc>
                <a:extLst>
                  <a:ext uri="{0D108BD9-81ED-4DB2-BD59-A6C34878D82A}">
                    <a16:rowId xmlns:a16="http://schemas.microsoft.com/office/drawing/2014/main" xmlns="" val="3194463889"/>
                  </a:ext>
                </a:extLst>
              </a:tr>
              <a:tr h="642257">
                <a:tc>
                  <a:txBody>
                    <a:bodyPr/>
                    <a:lstStyle/>
                    <a:p>
                      <a:pPr algn="ctr">
                        <a:buNone/>
                      </a:pPr>
                      <a:r>
                        <a:rPr lang="en-US" sz="4000" dirty="0"/>
                        <a:t>26</a:t>
                      </a:r>
                    </a:p>
                  </a:txBody>
                  <a:tcPr/>
                </a:tc>
                <a:tc>
                  <a:txBody>
                    <a:bodyPr/>
                    <a:lstStyle/>
                    <a:p>
                      <a:pPr algn="ctr">
                        <a:buNone/>
                      </a:pPr>
                      <a:r>
                        <a:rPr lang="en-US" sz="4000" dirty="0"/>
                        <a:t>4 sec</a:t>
                      </a:r>
                    </a:p>
                  </a:txBody>
                  <a:tcPr/>
                </a:tc>
                <a:extLst>
                  <a:ext uri="{0D108BD9-81ED-4DB2-BD59-A6C34878D82A}">
                    <a16:rowId xmlns:a16="http://schemas.microsoft.com/office/drawing/2014/main" xmlns="" val="2603193510"/>
                  </a:ext>
                </a:extLst>
              </a:tr>
              <a:tr h="642257">
                <a:tc>
                  <a:txBody>
                    <a:bodyPr/>
                    <a:lstStyle/>
                    <a:p>
                      <a:pPr algn="ctr">
                        <a:buNone/>
                      </a:pPr>
                      <a:r>
                        <a:rPr lang="en-US" sz="4000" dirty="0"/>
                        <a:t>27</a:t>
                      </a:r>
                    </a:p>
                  </a:txBody>
                  <a:tcPr/>
                </a:tc>
                <a:tc>
                  <a:txBody>
                    <a:bodyPr/>
                    <a:lstStyle/>
                    <a:p>
                      <a:pPr algn="ctr">
                        <a:buNone/>
                      </a:pPr>
                      <a:r>
                        <a:rPr lang="en-US" sz="4000" dirty="0"/>
                        <a:t>9 sec</a:t>
                      </a:r>
                    </a:p>
                  </a:txBody>
                  <a:tcPr/>
                </a:tc>
                <a:extLst>
                  <a:ext uri="{0D108BD9-81ED-4DB2-BD59-A6C34878D82A}">
                    <a16:rowId xmlns:a16="http://schemas.microsoft.com/office/drawing/2014/main" xmlns="" val="3362294988"/>
                  </a:ext>
                </a:extLst>
              </a:tr>
              <a:tr h="642257">
                <a:tc>
                  <a:txBody>
                    <a:bodyPr/>
                    <a:lstStyle/>
                    <a:p>
                      <a:pPr algn="ctr">
                        <a:buNone/>
                      </a:pPr>
                      <a:r>
                        <a:rPr lang="en-US" sz="4000" dirty="0"/>
                        <a:t>28</a:t>
                      </a:r>
                    </a:p>
                  </a:txBody>
                  <a:tcPr/>
                </a:tc>
                <a:tc>
                  <a:txBody>
                    <a:bodyPr/>
                    <a:lstStyle/>
                    <a:p>
                      <a:pPr algn="ctr">
                        <a:buNone/>
                      </a:pPr>
                      <a:r>
                        <a:rPr lang="en-US" sz="4000" dirty="0"/>
                        <a:t>15 sec</a:t>
                      </a:r>
                    </a:p>
                  </a:txBody>
                  <a:tcPr/>
                </a:tc>
                <a:extLst>
                  <a:ext uri="{0D108BD9-81ED-4DB2-BD59-A6C34878D82A}">
                    <a16:rowId xmlns:a16="http://schemas.microsoft.com/office/drawing/2014/main" xmlns="" val="2579038752"/>
                  </a:ext>
                </a:extLst>
              </a:tr>
              <a:tr h="642255">
                <a:tc>
                  <a:txBody>
                    <a:bodyPr/>
                    <a:lstStyle/>
                    <a:p>
                      <a:pPr lvl="0" algn="ctr">
                        <a:buNone/>
                      </a:pPr>
                      <a:r>
                        <a:rPr lang="en-US" sz="4000" dirty="0"/>
                        <a:t>30</a:t>
                      </a:r>
                    </a:p>
                  </a:txBody>
                  <a:tcPr/>
                </a:tc>
                <a:tc>
                  <a:txBody>
                    <a:bodyPr/>
                    <a:lstStyle/>
                    <a:p>
                      <a:pPr lvl="0" algn="ctr">
                        <a:buNone/>
                      </a:pPr>
                      <a:r>
                        <a:rPr lang="en-US" sz="4000" dirty="0"/>
                        <a:t>1 minute</a:t>
                      </a:r>
                    </a:p>
                  </a:txBody>
                  <a:tcPr/>
                </a:tc>
                <a:extLst>
                  <a:ext uri="{0D108BD9-81ED-4DB2-BD59-A6C34878D82A}">
                    <a16:rowId xmlns:a16="http://schemas.microsoft.com/office/drawing/2014/main" xmlns="" val="3263210250"/>
                  </a:ext>
                </a:extLst>
              </a:tr>
              <a:tr h="642257">
                <a:tc>
                  <a:txBody>
                    <a:bodyPr/>
                    <a:lstStyle/>
                    <a:p>
                      <a:pPr algn="ctr">
                        <a:buNone/>
                      </a:pPr>
                      <a:r>
                        <a:rPr lang="en-US" sz="4000" dirty="0"/>
                        <a:t>35</a:t>
                      </a:r>
                    </a:p>
                  </a:txBody>
                  <a:tcPr/>
                </a:tc>
                <a:tc>
                  <a:txBody>
                    <a:bodyPr/>
                    <a:lstStyle/>
                    <a:p>
                      <a:pPr algn="ctr">
                        <a:buNone/>
                      </a:pPr>
                      <a:r>
                        <a:rPr lang="en-US" sz="4000" dirty="0"/>
                        <a:t>34 minutes</a:t>
                      </a:r>
                    </a:p>
                  </a:txBody>
                  <a:tcPr/>
                </a:tc>
                <a:extLst>
                  <a:ext uri="{0D108BD9-81ED-4DB2-BD59-A6C34878D82A}">
                    <a16:rowId xmlns:a16="http://schemas.microsoft.com/office/drawing/2014/main" xmlns="" val="3328621599"/>
                  </a:ext>
                </a:extLst>
              </a:tr>
            </a:tbl>
          </a:graphicData>
        </a:graphic>
      </p:graphicFrame>
    </p:spTree>
    <p:extLst>
      <p:ext uri="{BB962C8B-B14F-4D97-AF65-F5344CB8AC3E}">
        <p14:creationId xmlns:p14="http://schemas.microsoft.com/office/powerpoint/2010/main" val="3522738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Denial of Service</a:t>
            </a:r>
            <a:br>
              <a:rPr lang="en-US" b="0" dirty="0"/>
            </a:br>
            <a:r>
              <a:rPr lang="en-US" dirty="0" smtClean="0"/>
              <a:t>Pattern #3</a:t>
            </a:r>
            <a:r>
              <a:rPr lang="en-US" b="0" dirty="0" smtClean="0"/>
              <a:t> </a:t>
            </a:r>
            <a:r>
              <a:rPr lang="en-US" dirty="0" smtClean="0"/>
              <a:t>Crashing </a:t>
            </a:r>
            <a:r>
              <a:rPr lang="en-US" dirty="0" smtClean="0"/>
              <a:t>Event </a:t>
            </a:r>
            <a:r>
              <a:rPr lang="en-US" dirty="0"/>
              <a:t>Loop By </a:t>
            </a:r>
            <a:r>
              <a:rPr lang="en-US" dirty="0" smtClean="0"/>
              <a:t>Unhandled Exceptions</a:t>
            </a:r>
            <a:endParaRPr lang="en-US" dirty="0"/>
          </a:p>
        </p:txBody>
      </p:sp>
    </p:spTree>
    <p:extLst>
      <p:ext uri="{BB962C8B-B14F-4D97-AF65-F5344CB8AC3E}">
        <p14:creationId xmlns:p14="http://schemas.microsoft.com/office/powerpoint/2010/main" val="3187453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book&#10;&#10;Description generated with high confidence">
            <a:extLst>
              <a:ext uri="{FF2B5EF4-FFF2-40B4-BE49-F238E27FC236}">
                <a16:creationId xmlns:a16="http://schemas.microsoft.com/office/drawing/2014/main" xmlns="" id="{2CA61E73-042F-4743-82F0-C62242F1C70D}"/>
              </a:ext>
            </a:extLst>
          </p:cNvPr>
          <p:cNvPicPr>
            <a:picLocks noGrp="1" noChangeAspect="1"/>
          </p:cNvPicPr>
          <p:nvPr>
            <p:ph idx="1"/>
          </p:nvPr>
        </p:nvPicPr>
        <p:blipFill>
          <a:blip r:embed="rId3"/>
          <a:srcRect l="-94640" r="-94640"/>
          <a:stretch>
            <a:fillRect/>
          </a:stretch>
        </p:blipFill>
        <p:spPr>
          <a:xfrm>
            <a:off x="2514600" y="1600200"/>
            <a:ext cx="18668999" cy="9680430"/>
          </a:xfrm>
          <a:prstGeom prst="rect">
            <a:avLst/>
          </a:prstGeom>
        </p:spPr>
      </p:pic>
    </p:spTree>
    <p:extLst>
      <p:ext uri="{BB962C8B-B14F-4D97-AF65-F5344CB8AC3E}">
        <p14:creationId xmlns:p14="http://schemas.microsoft.com/office/powerpoint/2010/main" val="30741634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778276"/>
            <a:ext cx="24003000" cy="2123658"/>
          </a:xfrm>
          <a:prstGeom prst="rect">
            <a:avLst/>
          </a:prstGeom>
        </p:spPr>
        <p:txBody>
          <a:bodyPr wrap="square">
            <a:spAutoFit/>
          </a:bodyPr>
          <a:lstStyle/>
          <a:p>
            <a:pPr algn="ctr"/>
            <a:r>
              <a:rPr lang="en-US" sz="6000" dirty="0">
                <a:latin typeface="+mn-lt"/>
              </a:rPr>
              <a:t>Common </a:t>
            </a:r>
            <a:r>
              <a:rPr lang="en-US" sz="6000" dirty="0" smtClean="0">
                <a:latin typeface="+mn-lt"/>
              </a:rPr>
              <a:t>Causes of </a:t>
            </a:r>
            <a:r>
              <a:rPr lang="en-US" sz="6000" dirty="0">
                <a:latin typeface="+mn-lt"/>
              </a:rPr>
              <a:t>Unhandled Exceptions </a:t>
            </a:r>
          </a:p>
          <a:p>
            <a:pPr algn="ctr"/>
            <a:r>
              <a:rPr lang="en-US" sz="7200" dirty="0" smtClean="0">
                <a:solidFill>
                  <a:srgbClr val="FF6600"/>
                </a:solidFill>
                <a:latin typeface="+mn-lt"/>
              </a:rPr>
              <a:t>#1 Failing to Handle</a:t>
            </a:r>
            <a:r>
              <a:rPr lang="en-US" sz="7200" dirty="0" smtClean="0">
                <a:latin typeface="+mn-lt"/>
              </a:rPr>
              <a:t> </a:t>
            </a:r>
            <a:r>
              <a:rPr lang="en-US" sz="7200" dirty="0">
                <a:solidFill>
                  <a:srgbClr val="FF6600"/>
                </a:solidFill>
                <a:latin typeface="+mn-lt"/>
              </a:rPr>
              <a:t>I</a:t>
            </a:r>
            <a:r>
              <a:rPr lang="en-US" sz="7200" dirty="0" smtClean="0">
                <a:solidFill>
                  <a:srgbClr val="FF6600"/>
                </a:solidFill>
                <a:latin typeface="+mn-lt"/>
              </a:rPr>
              <a:t>nvalid </a:t>
            </a:r>
            <a:r>
              <a:rPr lang="en-US" sz="7200" dirty="0">
                <a:solidFill>
                  <a:srgbClr val="FF6600"/>
                </a:solidFill>
                <a:latin typeface="+mn-lt"/>
              </a:rPr>
              <a:t>U</a:t>
            </a:r>
            <a:r>
              <a:rPr lang="en-US" sz="7200" dirty="0" smtClean="0">
                <a:solidFill>
                  <a:srgbClr val="FF6600"/>
                </a:solidFill>
                <a:latin typeface="+mn-lt"/>
              </a:rPr>
              <a:t>ser </a:t>
            </a:r>
            <a:r>
              <a:rPr lang="en-US" sz="7200" dirty="0">
                <a:solidFill>
                  <a:srgbClr val="FF6600"/>
                </a:solidFill>
                <a:latin typeface="+mn-lt"/>
              </a:rPr>
              <a:t>I</a:t>
            </a:r>
            <a:r>
              <a:rPr lang="en-US" sz="7200" dirty="0" smtClean="0">
                <a:solidFill>
                  <a:srgbClr val="FF6600"/>
                </a:solidFill>
                <a:latin typeface="+mn-lt"/>
              </a:rPr>
              <a:t>nputs</a:t>
            </a:r>
            <a:endParaRPr lang="en-US" sz="7200" dirty="0">
              <a:solidFill>
                <a:srgbClr val="FF6600"/>
              </a:solidFill>
              <a:latin typeface="+mn-lt"/>
            </a:endParaRPr>
          </a:p>
        </p:txBody>
      </p:sp>
    </p:spTree>
    <p:extLst>
      <p:ext uri="{BB962C8B-B14F-4D97-AF65-F5344CB8AC3E}">
        <p14:creationId xmlns:p14="http://schemas.microsoft.com/office/powerpoint/2010/main" val="3389688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a:buChar char="•"/>
            </a:pPr>
            <a:r>
              <a:rPr lang="en-US" dirty="0" smtClean="0"/>
              <a:t>Caused by </a:t>
            </a:r>
            <a:r>
              <a:rPr lang="en-US" dirty="0" smtClean="0"/>
              <a:t>failing to </a:t>
            </a:r>
            <a:r>
              <a:rPr lang="en-US" dirty="0" smtClean="0"/>
              <a:t>validate user </a:t>
            </a:r>
            <a:r>
              <a:rPr lang="en-US" dirty="0" smtClean="0"/>
              <a:t>inputs </a:t>
            </a:r>
            <a:r>
              <a:rPr lang="en-US" dirty="0" smtClean="0"/>
              <a:t>for </a:t>
            </a:r>
            <a:r>
              <a:rPr lang="en-US" dirty="0" smtClean="0">
                <a:solidFill>
                  <a:srgbClr val="FF6600"/>
                </a:solidFill>
              </a:rPr>
              <a:t>unexpected</a:t>
            </a:r>
            <a:r>
              <a:rPr lang="en-US" dirty="0">
                <a:solidFill>
                  <a:srgbClr val="FF6600"/>
                </a:solidFill>
              </a:rPr>
              <a:t> </a:t>
            </a:r>
            <a:r>
              <a:rPr lang="en-US" dirty="0" smtClean="0">
                <a:solidFill>
                  <a:srgbClr val="FF6600"/>
                </a:solidFill>
              </a:rPr>
              <a:t>value</a:t>
            </a:r>
            <a:r>
              <a:rPr lang="en-US" dirty="0" smtClean="0"/>
              <a:t>, </a:t>
            </a:r>
            <a:r>
              <a:rPr lang="en-US" dirty="0" smtClean="0">
                <a:solidFill>
                  <a:srgbClr val="FF6600"/>
                </a:solidFill>
              </a:rPr>
              <a:t>type</a:t>
            </a:r>
            <a:r>
              <a:rPr lang="en-US" dirty="0" smtClean="0"/>
              <a:t>, or </a:t>
            </a:r>
            <a:r>
              <a:rPr lang="en-US" dirty="0" smtClean="0">
                <a:solidFill>
                  <a:srgbClr val="FF6600"/>
                </a:solidFill>
              </a:rPr>
              <a:t>shape </a:t>
            </a:r>
            <a:r>
              <a:rPr lang="en-US" dirty="0" smtClean="0"/>
              <a:t>before processing them</a:t>
            </a:r>
            <a:endParaRPr lang="en-US" dirty="0" smtClean="0"/>
          </a:p>
        </p:txBody>
      </p:sp>
    </p:spTree>
    <p:extLst>
      <p:ext uri="{BB962C8B-B14F-4D97-AF65-F5344CB8AC3E}">
        <p14:creationId xmlns:p14="http://schemas.microsoft.com/office/powerpoint/2010/main" val="31938241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0.png"/>
          <p:cNvPicPr>
            <a:picLocks noGrp="1" noChangeAspect="1"/>
          </p:cNvPicPr>
          <p:nvPr>
            <p:ph idx="1"/>
          </p:nvPr>
        </p:nvPicPr>
        <p:blipFill>
          <a:blip r:embed="rId3">
            <a:extLst>
              <a:ext uri="{28A0092B-C50C-407E-A947-70E740481C1C}">
                <a14:useLocalDpi xmlns:a14="http://schemas.microsoft.com/office/drawing/2010/main" val="0"/>
              </a:ext>
            </a:extLst>
          </a:blip>
          <a:srcRect l="-764" r="-764"/>
          <a:stretch>
            <a:fillRect/>
          </a:stretch>
        </p:blipFill>
        <p:spPr>
          <a:xfrm>
            <a:off x="1752600" y="762000"/>
            <a:ext cx="21161375" cy="10972800"/>
          </a:xfrm>
        </p:spPr>
      </p:pic>
      <p:sp>
        <p:nvSpPr>
          <p:cNvPr id="5" name="Rectangle 4"/>
          <p:cNvSpPr/>
          <p:nvPr/>
        </p:nvSpPr>
        <p:spPr bwMode="auto">
          <a:xfrm>
            <a:off x="0" y="4572000"/>
            <a:ext cx="24384000" cy="38862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es-ES_tradnl" sz="6000" dirty="0">
              <a:solidFill>
                <a:schemeClr val="bg1"/>
              </a:solidFill>
              <a:latin typeface="Arial Unicode MS"/>
              <a:cs typeface="Arial Unicode MS"/>
            </a:endParaRPr>
          </a:p>
          <a:p>
            <a:pPr algn="ctr" eaLnBrk="1" hangingPunct="1"/>
            <a:r>
              <a:rPr lang="es-ES_tradnl" sz="6000" dirty="0" err="1" smtClean="0">
                <a:solidFill>
                  <a:schemeClr val="bg1"/>
                </a:solidFill>
                <a:latin typeface="Arial Unicode MS"/>
                <a:cs typeface="Arial Unicode MS"/>
              </a:rPr>
              <a:t>Unexpected</a:t>
            </a:r>
            <a:r>
              <a:rPr lang="es-ES_tradnl" sz="6000" dirty="0" smtClean="0">
                <a:solidFill>
                  <a:schemeClr val="bg1"/>
                </a:solidFill>
                <a:latin typeface="Arial Unicode MS"/>
                <a:cs typeface="Arial Unicode MS"/>
              </a:rPr>
              <a:t> </a:t>
            </a:r>
            <a:r>
              <a:rPr lang="es-ES_tradnl" sz="6000" dirty="0" err="1" smtClean="0">
                <a:solidFill>
                  <a:schemeClr val="bg1"/>
                </a:solidFill>
                <a:latin typeface="Arial Unicode MS"/>
                <a:cs typeface="Arial Unicode MS"/>
              </a:rPr>
              <a:t>Character</a:t>
            </a:r>
            <a:r>
              <a:rPr lang="es-ES_tradnl" sz="6000" dirty="0" smtClean="0">
                <a:solidFill>
                  <a:schemeClr val="bg1"/>
                </a:solidFill>
                <a:latin typeface="Arial Unicode MS"/>
                <a:cs typeface="Arial Unicode MS"/>
              </a:rPr>
              <a:t> </a:t>
            </a:r>
          </a:p>
          <a:p>
            <a:pPr algn="ctr" eaLnBrk="1" hangingPunct="1"/>
            <a:r>
              <a:rPr lang="es-ES_tradnl" sz="6000" dirty="0" err="1">
                <a:solidFill>
                  <a:schemeClr val="bg1"/>
                </a:solidFill>
                <a:latin typeface="Arial Unicode MS"/>
                <a:cs typeface="Arial Unicode MS"/>
              </a:rPr>
              <a:t>Example</a:t>
            </a:r>
            <a:r>
              <a:rPr lang="es-ES_tradnl" sz="6000" dirty="0">
                <a:solidFill>
                  <a:schemeClr val="bg1"/>
                </a:solidFill>
                <a:latin typeface="Arial Unicode MS"/>
                <a:cs typeface="Arial Unicode MS"/>
              </a:rPr>
              <a:t>: </a:t>
            </a:r>
            <a:r>
              <a:rPr lang="es-ES_tradnl" sz="6000" dirty="0" err="1" smtClean="0">
                <a:solidFill>
                  <a:schemeClr val="bg1"/>
                </a:solidFill>
                <a:latin typeface="Arial Unicode MS"/>
                <a:cs typeface="Arial Unicode MS"/>
              </a:rPr>
              <a:t>Trailing</a:t>
            </a:r>
            <a:r>
              <a:rPr lang="es-ES_tradnl" sz="6000" dirty="0" smtClean="0">
                <a:solidFill>
                  <a:schemeClr val="bg1"/>
                </a:solidFill>
                <a:latin typeface="Arial Unicode MS"/>
                <a:cs typeface="Arial Unicode MS"/>
              </a:rPr>
              <a:t> \ in </a:t>
            </a:r>
            <a:r>
              <a:rPr lang="es-ES_tradnl" sz="6000" dirty="0" smtClean="0">
                <a:solidFill>
                  <a:schemeClr val="bg1"/>
                </a:solidFill>
                <a:latin typeface="Arial Unicode MS"/>
                <a:cs typeface="Arial Unicode MS"/>
              </a:rPr>
              <a:t>URL localhost</a:t>
            </a:r>
            <a:r>
              <a:rPr lang="es-ES_tradnl" sz="6000" dirty="0">
                <a:solidFill>
                  <a:schemeClr val="bg1"/>
                </a:solidFill>
                <a:latin typeface="Arial Unicode MS"/>
                <a:cs typeface="Arial Unicode MS"/>
              </a:rPr>
              <a:t>:3000/</a:t>
            </a:r>
            <a:r>
              <a:rPr lang="es-ES_tradnl" sz="6000" dirty="0" err="1">
                <a:solidFill>
                  <a:schemeClr val="bg1"/>
                </a:solidFill>
                <a:latin typeface="Arial Unicode MS"/>
                <a:cs typeface="Arial Unicode MS"/>
              </a:rPr>
              <a:t>index.html</a:t>
            </a:r>
            <a:r>
              <a:rPr lang="es-ES_tradnl" sz="6000" dirty="0">
                <a:solidFill>
                  <a:srgbClr val="FF0000"/>
                </a:solidFill>
                <a:latin typeface="Arial Unicode MS"/>
                <a:cs typeface="Arial Unicode MS"/>
              </a:rPr>
              <a:t>\</a:t>
            </a:r>
            <a:endParaRPr lang="es-ES_tradnl" sz="6000" dirty="0" smtClean="0">
              <a:solidFill>
                <a:srgbClr val="FF0000"/>
              </a:solidFill>
              <a:latin typeface="Arial Unicode MS"/>
              <a:cs typeface="Arial Unicode MS"/>
            </a:endParaRPr>
          </a:p>
          <a:p>
            <a:pPr algn="ctr" eaLnBrk="1" hangingPunct="1"/>
            <a:endParaRPr lang="en-US" sz="6000" dirty="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26857044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vul_discovery_rate.png"/>
          <p:cNvPicPr>
            <a:picLocks noGrp="1" noChangeAspect="1"/>
          </p:cNvPicPr>
          <p:nvPr>
            <p:ph idx="1"/>
          </p:nvPr>
        </p:nvPicPr>
        <p:blipFill>
          <a:blip r:embed="rId3">
            <a:extLst>
              <a:ext uri="{28A0092B-C50C-407E-A947-70E740481C1C}">
                <a14:useLocalDpi xmlns:a14="http://schemas.microsoft.com/office/drawing/2010/main" val="0"/>
              </a:ext>
            </a:extLst>
          </a:blip>
          <a:srcRect t="-2193" b="-2193"/>
          <a:stretch>
            <a:fillRect/>
          </a:stretch>
        </p:blipFill>
        <p:spPr>
          <a:xfrm>
            <a:off x="2286000" y="1371600"/>
            <a:ext cx="19804061" cy="10306320"/>
          </a:xfrm>
        </p:spPr>
      </p:pic>
    </p:spTree>
    <p:extLst>
      <p:ext uri="{BB962C8B-B14F-4D97-AF65-F5344CB8AC3E}">
        <p14:creationId xmlns:p14="http://schemas.microsoft.com/office/powerpoint/2010/main" val="624786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2.png"/>
          <p:cNvPicPr>
            <a:picLocks noGrp="1" noChangeAspect="1"/>
          </p:cNvPicPr>
          <p:nvPr>
            <p:ph idx="1"/>
          </p:nvPr>
        </p:nvPicPr>
        <p:blipFill>
          <a:blip r:embed="rId3">
            <a:extLst>
              <a:ext uri="{28A0092B-C50C-407E-A947-70E740481C1C}">
                <a14:useLocalDpi xmlns:a14="http://schemas.microsoft.com/office/drawing/2010/main" val="0"/>
              </a:ext>
            </a:extLst>
          </a:blip>
          <a:srcRect l="-7253" r="-7253"/>
          <a:stretch>
            <a:fillRect/>
          </a:stretch>
        </p:blipFill>
        <p:spPr>
          <a:xfrm>
            <a:off x="1295400" y="914400"/>
            <a:ext cx="21161375" cy="10972800"/>
          </a:xfrm>
        </p:spPr>
      </p:pic>
      <p:sp>
        <p:nvSpPr>
          <p:cNvPr id="5" name="Rectangle 4"/>
          <p:cNvSpPr/>
          <p:nvPr/>
        </p:nvSpPr>
        <p:spPr bwMode="auto">
          <a:xfrm>
            <a:off x="0" y="5638800"/>
            <a:ext cx="24384000" cy="32004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es-ES_tradnl" sz="6000" dirty="0">
              <a:solidFill>
                <a:schemeClr val="bg1"/>
              </a:solidFill>
              <a:latin typeface="Arial Unicode MS"/>
              <a:cs typeface="Arial Unicode MS"/>
            </a:endParaRPr>
          </a:p>
          <a:p>
            <a:pPr algn="ctr" eaLnBrk="1" hangingPunct="1"/>
            <a:r>
              <a:rPr lang="es-ES_tradnl" sz="6000" dirty="0" err="1" smtClean="0">
                <a:solidFill>
                  <a:schemeClr val="bg1"/>
                </a:solidFill>
                <a:latin typeface="Arial Unicode MS"/>
                <a:cs typeface="Arial Unicode MS"/>
              </a:rPr>
              <a:t>Unexpected</a:t>
            </a:r>
            <a:r>
              <a:rPr lang="es-ES_tradnl" sz="6000" dirty="0" smtClean="0">
                <a:solidFill>
                  <a:schemeClr val="bg1"/>
                </a:solidFill>
                <a:latin typeface="Arial Unicode MS"/>
                <a:cs typeface="Arial Unicode MS"/>
              </a:rPr>
              <a:t> </a:t>
            </a:r>
            <a:r>
              <a:rPr lang="es-ES_tradnl" sz="6000" dirty="0" err="1" smtClean="0">
                <a:solidFill>
                  <a:schemeClr val="bg1"/>
                </a:solidFill>
                <a:latin typeface="Arial Unicode MS"/>
                <a:cs typeface="Arial Unicode MS"/>
              </a:rPr>
              <a:t>Object</a:t>
            </a:r>
            <a:r>
              <a:rPr lang="es-ES_tradnl" sz="6000" dirty="0" smtClean="0">
                <a:solidFill>
                  <a:schemeClr val="bg1"/>
                </a:solidFill>
                <a:latin typeface="Arial Unicode MS"/>
                <a:cs typeface="Arial Unicode MS"/>
              </a:rPr>
              <a:t> </a:t>
            </a:r>
            <a:r>
              <a:rPr lang="es-ES_tradnl" sz="6000" dirty="0" err="1" smtClean="0">
                <a:solidFill>
                  <a:schemeClr val="bg1"/>
                </a:solidFill>
                <a:latin typeface="Arial Unicode MS"/>
                <a:cs typeface="Arial Unicode MS"/>
              </a:rPr>
              <a:t>Value</a:t>
            </a:r>
            <a:r>
              <a:rPr lang="es-ES_tradnl" sz="6000" dirty="0" smtClean="0">
                <a:solidFill>
                  <a:schemeClr val="bg1"/>
                </a:solidFill>
                <a:latin typeface="Arial Unicode MS"/>
                <a:cs typeface="Arial Unicode MS"/>
              </a:rPr>
              <a:t> </a:t>
            </a:r>
          </a:p>
          <a:p>
            <a:pPr algn="ctr" eaLnBrk="1" hangingPunct="1"/>
            <a:r>
              <a:rPr lang="es-ES_tradnl" sz="6000" dirty="0" err="1" smtClean="0">
                <a:solidFill>
                  <a:schemeClr val="bg1"/>
                </a:solidFill>
                <a:latin typeface="Arial Unicode MS"/>
                <a:cs typeface="Arial Unicode MS"/>
              </a:rPr>
              <a:t>Example</a:t>
            </a:r>
            <a:r>
              <a:rPr lang="es-ES_tradnl" sz="6000" dirty="0" smtClean="0">
                <a:solidFill>
                  <a:schemeClr val="bg1"/>
                </a:solidFill>
                <a:latin typeface="Arial Unicode MS"/>
                <a:cs typeface="Arial Unicode MS"/>
              </a:rPr>
              <a:t>: </a:t>
            </a:r>
            <a:r>
              <a:rPr lang="es-ES_tradnl" sz="6000" dirty="0" err="1" smtClean="0">
                <a:solidFill>
                  <a:schemeClr val="bg1"/>
                </a:solidFill>
                <a:latin typeface="Arial Unicode MS"/>
                <a:cs typeface="Arial Unicode MS"/>
              </a:rPr>
              <a:t>Unexpected</a:t>
            </a:r>
            <a:r>
              <a:rPr lang="es-ES_tradnl" sz="6000" dirty="0" smtClean="0">
                <a:solidFill>
                  <a:schemeClr val="bg1"/>
                </a:solidFill>
                <a:latin typeface="Arial Unicode MS"/>
                <a:cs typeface="Arial Unicode MS"/>
              </a:rPr>
              <a:t> HTTP </a:t>
            </a:r>
            <a:r>
              <a:rPr lang="es-ES_tradnl" sz="6000" dirty="0" err="1" smtClean="0">
                <a:solidFill>
                  <a:schemeClr val="bg1"/>
                </a:solidFill>
                <a:latin typeface="Arial Unicode MS"/>
                <a:cs typeface="Arial Unicode MS"/>
              </a:rPr>
              <a:t>Header</a:t>
            </a:r>
            <a:r>
              <a:rPr lang="es-ES_tradnl" sz="6000" dirty="0" smtClean="0">
                <a:solidFill>
                  <a:schemeClr val="bg1"/>
                </a:solidFill>
                <a:latin typeface="Arial Unicode MS"/>
                <a:cs typeface="Arial Unicode MS"/>
              </a:rPr>
              <a:t> </a:t>
            </a:r>
            <a:r>
              <a:rPr lang="es-ES_tradnl" sz="6000" dirty="0" err="1">
                <a:solidFill>
                  <a:schemeClr val="bg1"/>
                </a:solidFill>
                <a:latin typeface="Arial Unicode MS"/>
                <a:cs typeface="Arial Unicode MS"/>
              </a:rPr>
              <a:t>V</a:t>
            </a:r>
            <a:r>
              <a:rPr lang="es-ES_tradnl" sz="6000" dirty="0" err="1" smtClean="0">
                <a:solidFill>
                  <a:schemeClr val="bg1"/>
                </a:solidFill>
                <a:latin typeface="Arial Unicode MS"/>
                <a:cs typeface="Arial Unicode MS"/>
              </a:rPr>
              <a:t>alue</a:t>
            </a:r>
            <a:r>
              <a:rPr lang="es-ES_tradnl" sz="6000" dirty="0" smtClean="0">
                <a:solidFill>
                  <a:schemeClr val="bg1"/>
                </a:solidFill>
                <a:latin typeface="Arial Unicode MS"/>
                <a:cs typeface="Arial Unicode MS"/>
              </a:rPr>
              <a:t> { </a:t>
            </a:r>
            <a:r>
              <a:rPr lang="es-ES_tradnl" sz="6000" dirty="0">
                <a:solidFill>
                  <a:schemeClr val="bg1"/>
                </a:solidFill>
                <a:latin typeface="Arial Unicode MS"/>
                <a:cs typeface="Arial Unicode MS"/>
              </a:rPr>
              <a:t>'</a:t>
            </a:r>
            <a:r>
              <a:rPr lang="es-ES_tradnl" sz="6000" dirty="0" err="1">
                <a:solidFill>
                  <a:schemeClr val="bg1"/>
                </a:solidFill>
                <a:latin typeface="Arial Unicode MS"/>
                <a:cs typeface="Arial Unicode MS"/>
              </a:rPr>
              <a:t>accept-encoding</a:t>
            </a:r>
            <a:r>
              <a:rPr lang="es-ES_tradnl" sz="6000" dirty="0">
                <a:solidFill>
                  <a:schemeClr val="bg1"/>
                </a:solidFill>
                <a:latin typeface="Arial Unicode MS"/>
                <a:cs typeface="Arial Unicode MS"/>
              </a:rPr>
              <a:t>': </a:t>
            </a:r>
            <a:r>
              <a:rPr lang="es-ES_tradnl" sz="6000" dirty="0">
                <a:solidFill>
                  <a:srgbClr val="FF0000"/>
                </a:solidFill>
                <a:latin typeface="Arial Unicode MS"/>
                <a:cs typeface="Arial Unicode MS"/>
              </a:rPr>
              <a:t>'</a:t>
            </a:r>
            <a:r>
              <a:rPr lang="es-ES_tradnl" sz="6000" dirty="0" err="1">
                <a:solidFill>
                  <a:srgbClr val="FF0000"/>
                </a:solidFill>
                <a:latin typeface="Arial Unicode MS"/>
                <a:cs typeface="Arial Unicode MS"/>
              </a:rPr>
              <a:t>a;b</a:t>
            </a:r>
            <a:r>
              <a:rPr lang="es-ES_tradnl" sz="6000" dirty="0">
                <a:solidFill>
                  <a:srgbClr val="FF0000"/>
                </a:solidFill>
                <a:latin typeface="Arial Unicode MS"/>
                <a:cs typeface="Arial Unicode MS"/>
              </a:rPr>
              <a:t>' </a:t>
            </a:r>
            <a:r>
              <a:rPr lang="es-ES_tradnl" sz="6000" dirty="0">
                <a:solidFill>
                  <a:schemeClr val="bg1"/>
                </a:solidFill>
                <a:latin typeface="Arial Unicode MS"/>
                <a:cs typeface="Arial Unicode MS"/>
              </a:rPr>
              <a:t>}</a:t>
            </a:r>
            <a:endParaRPr lang="en-US" sz="6000" dirty="0">
              <a:solidFill>
                <a:schemeClr val="bg1"/>
              </a:solidFill>
              <a:latin typeface="Arial Unicode MS"/>
              <a:cs typeface="Arial Unicode MS"/>
            </a:endParaRPr>
          </a:p>
          <a:p>
            <a:pPr algn="ctr" eaLnBrk="1" hangingPunct="1"/>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4057277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1" y="1423697"/>
            <a:ext cx="17983199" cy="10861583"/>
          </a:xfrm>
        </p:spPr>
      </p:pic>
      <p:sp>
        <p:nvSpPr>
          <p:cNvPr id="5" name="Rectangle 4"/>
          <p:cNvSpPr/>
          <p:nvPr/>
        </p:nvSpPr>
        <p:spPr bwMode="auto">
          <a:xfrm>
            <a:off x="0" y="5638800"/>
            <a:ext cx="24384000" cy="3200400"/>
          </a:xfrm>
          <a:prstGeom prst="rect">
            <a:avLst/>
          </a:prstGeom>
          <a:solidFill>
            <a:schemeClr val="tx2">
              <a:lumMod val="75000"/>
              <a:lumOff val="25000"/>
              <a:alpha val="71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es-ES_tradnl" sz="6000" dirty="0" smtClean="0">
              <a:solidFill>
                <a:schemeClr val="bg1"/>
              </a:solidFill>
              <a:latin typeface="+mn-lt"/>
              <a:cs typeface="Arial Unicode MS"/>
            </a:endParaRPr>
          </a:p>
          <a:p>
            <a:pPr algn="ctr" eaLnBrk="1" hangingPunct="1"/>
            <a:r>
              <a:rPr lang="es-ES_tradnl" sz="6000" dirty="0" err="1" smtClean="0">
                <a:solidFill>
                  <a:schemeClr val="bg1"/>
                </a:solidFill>
                <a:latin typeface="+mn-lt"/>
                <a:cs typeface="Arial Unicode MS"/>
              </a:rPr>
              <a:t>Unexpected</a:t>
            </a:r>
            <a:r>
              <a:rPr lang="es-ES_tradnl" sz="6000" dirty="0" smtClean="0">
                <a:solidFill>
                  <a:schemeClr val="bg1"/>
                </a:solidFill>
                <a:latin typeface="+mn-lt"/>
                <a:cs typeface="Arial Unicode MS"/>
              </a:rPr>
              <a:t> </a:t>
            </a:r>
            <a:r>
              <a:rPr lang="es-ES_tradnl" sz="6000" dirty="0" err="1" smtClean="0">
                <a:solidFill>
                  <a:schemeClr val="bg1"/>
                </a:solidFill>
                <a:latin typeface="+mn-lt"/>
                <a:cs typeface="Arial Unicode MS"/>
              </a:rPr>
              <a:t>Object</a:t>
            </a:r>
            <a:r>
              <a:rPr lang="es-ES_tradnl" sz="6000" dirty="0" smtClean="0">
                <a:solidFill>
                  <a:schemeClr val="bg1"/>
                </a:solidFill>
                <a:latin typeface="+mn-lt"/>
                <a:cs typeface="Arial Unicode MS"/>
              </a:rPr>
              <a:t> </a:t>
            </a:r>
            <a:r>
              <a:rPr lang="es-ES_tradnl" sz="6000" dirty="0" err="1" smtClean="0">
                <a:solidFill>
                  <a:schemeClr val="bg1"/>
                </a:solidFill>
                <a:latin typeface="+mn-lt"/>
                <a:cs typeface="Arial Unicode MS"/>
              </a:rPr>
              <a:t>Shape</a:t>
            </a:r>
            <a:endParaRPr lang="es-ES_tradnl" sz="6000" dirty="0" smtClean="0">
              <a:solidFill>
                <a:schemeClr val="bg1"/>
              </a:solidFill>
              <a:latin typeface="+mn-lt"/>
              <a:cs typeface="Arial Unicode MS"/>
            </a:endParaRPr>
          </a:p>
          <a:p>
            <a:pPr algn="ctr" eaLnBrk="1" hangingPunct="1"/>
            <a:r>
              <a:rPr lang="es-ES_tradnl" sz="6000" dirty="0" err="1" smtClean="0">
                <a:solidFill>
                  <a:schemeClr val="bg1"/>
                </a:solidFill>
                <a:latin typeface="+mn-lt"/>
                <a:cs typeface="Arial Unicode MS"/>
              </a:rPr>
              <a:t>Example</a:t>
            </a:r>
            <a:r>
              <a:rPr lang="es-ES_tradnl" sz="6000" dirty="0" smtClean="0">
                <a:solidFill>
                  <a:schemeClr val="bg1"/>
                </a:solidFill>
                <a:latin typeface="+mn-lt"/>
                <a:cs typeface="Arial Unicode MS"/>
              </a:rPr>
              <a:t>: </a:t>
            </a:r>
            <a:r>
              <a:rPr lang="en-US" sz="6000" dirty="0" smtClean="0">
                <a:solidFill>
                  <a:schemeClr val="bg1"/>
                </a:solidFill>
                <a:latin typeface="+mn-lt"/>
                <a:cs typeface="Arial Unicode MS"/>
              </a:rPr>
              <a:t>Type </a:t>
            </a:r>
            <a:r>
              <a:rPr lang="en-US" sz="6000" dirty="0">
                <a:solidFill>
                  <a:schemeClr val="bg1"/>
                </a:solidFill>
                <a:latin typeface="+mn-lt"/>
              </a:rPr>
              <a:t>coercion via HTTP Request </a:t>
            </a:r>
            <a:r>
              <a:rPr lang="en-US" sz="6000" dirty="0" smtClean="0">
                <a:solidFill>
                  <a:schemeClr val="bg1"/>
                </a:solidFill>
                <a:latin typeface="+mn-lt"/>
              </a:rPr>
              <a:t>Parameters</a:t>
            </a:r>
            <a:endParaRPr kumimoji="0" lang="en-US" sz="6000" b="0" i="0" u="none" strike="noStrike" cap="none" normalizeH="0" baseline="0" dirty="0">
              <a:ln>
                <a:noFill/>
              </a:ln>
              <a:solidFill>
                <a:schemeClr val="bg1"/>
              </a:solidFill>
              <a:effectLst/>
              <a:latin typeface="Arial Unicode MS"/>
              <a:cs typeface="Arial Unicode MS"/>
              <a:sym typeface="Gill Sans" charset="0"/>
            </a:endParaRPr>
          </a:p>
        </p:txBody>
      </p:sp>
    </p:spTree>
    <p:extLst>
      <p:ext uri="{BB962C8B-B14F-4D97-AF65-F5344CB8AC3E}">
        <p14:creationId xmlns:p14="http://schemas.microsoft.com/office/powerpoint/2010/main" val="2256797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User input coercion via HTTP Request </a:t>
            </a:r>
            <a:r>
              <a:rPr lang="en-US" dirty="0" smtClean="0"/>
              <a:t>Parameters in </a:t>
            </a:r>
            <a:r>
              <a:rPr lang="en-US" dirty="0" err="1" smtClean="0"/>
              <a:t>qs</a:t>
            </a:r>
            <a:r>
              <a:rPr lang="en-US" dirty="0" smtClean="0"/>
              <a:t>, Express, Koa</a:t>
            </a:r>
            <a:endParaRPr lang="en-US" dirty="0" smtClean="0">
              <a:solidFill>
                <a:srgbClr val="FF6600"/>
              </a:solidFill>
            </a:endParaRPr>
          </a:p>
        </p:txBody>
      </p:sp>
      <p:sp>
        <p:nvSpPr>
          <p:cNvPr id="4" name="Rectangle 3"/>
          <p:cNvSpPr/>
          <p:nvPr/>
        </p:nvSpPr>
        <p:spPr bwMode="auto">
          <a:xfrm>
            <a:off x="2133600" y="5029200"/>
            <a:ext cx="21031200" cy="4114800"/>
          </a:xfrm>
          <a:prstGeom prst="rect">
            <a:avLst/>
          </a:prstGeom>
          <a:solidFill>
            <a:schemeClr val="tx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sz="4800" dirty="0" smtClean="0">
                <a:solidFill>
                  <a:srgbClr val="FFFFFF"/>
                </a:solidFill>
                <a:latin typeface="+mn-lt"/>
              </a:rPr>
              <a:t>   </a:t>
            </a:r>
          </a:p>
          <a:p>
            <a:pPr eaLnBrk="1" hangingPunct="1"/>
            <a:r>
              <a:rPr lang="en-US" sz="4800" dirty="0" smtClean="0">
                <a:solidFill>
                  <a:srgbClr val="FFFFFF"/>
                </a:solidFill>
                <a:latin typeface="+mn-lt"/>
              </a:rPr>
              <a:t> // GET </a:t>
            </a:r>
            <a:r>
              <a:rPr lang="en-US" sz="4800" dirty="0">
                <a:solidFill>
                  <a:srgbClr val="FFFFFF"/>
                </a:solidFill>
                <a:latin typeface="+mn-lt"/>
              </a:rPr>
              <a:t>/</a:t>
            </a:r>
            <a:r>
              <a:rPr lang="en-US" sz="4800" dirty="0" err="1">
                <a:solidFill>
                  <a:srgbClr val="FFFFFF"/>
                </a:solidFill>
                <a:latin typeface="+mn-lt"/>
              </a:rPr>
              <a:t>search?</a:t>
            </a:r>
            <a:r>
              <a:rPr lang="en-US" sz="4800" dirty="0" err="1">
                <a:solidFill>
                  <a:srgbClr val="FF6600"/>
                </a:solidFill>
                <a:latin typeface="+mn-lt"/>
              </a:rPr>
              <a:t>conference</a:t>
            </a:r>
            <a:r>
              <a:rPr lang="en-US" sz="4800" dirty="0">
                <a:solidFill>
                  <a:srgbClr val="FFFFFF"/>
                </a:solidFill>
                <a:latin typeface="+mn-lt"/>
              </a:rPr>
              <a:t>=fluent</a:t>
            </a:r>
          </a:p>
          <a:p>
            <a:pPr eaLnBrk="1" hangingPunct="1"/>
            <a:r>
              <a:rPr lang="en-US" sz="4800" dirty="0" smtClean="0">
                <a:solidFill>
                  <a:srgbClr val="808080"/>
                </a:solidFill>
                <a:latin typeface="+mn-lt"/>
              </a:rPr>
              <a:t> </a:t>
            </a:r>
            <a:r>
              <a:rPr lang="en-US" sz="4800" dirty="0" err="1" smtClean="0">
                <a:solidFill>
                  <a:srgbClr val="808080"/>
                </a:solidFill>
                <a:latin typeface="+mn-lt"/>
              </a:rPr>
              <a:t>request.query.conference</a:t>
            </a:r>
            <a:endParaRPr lang="en-US" sz="4800" dirty="0">
              <a:solidFill>
                <a:srgbClr val="808080"/>
              </a:solidFill>
              <a:latin typeface="+mn-lt"/>
            </a:endParaRPr>
          </a:p>
          <a:p>
            <a:pPr eaLnBrk="1" hangingPunct="1"/>
            <a:r>
              <a:rPr lang="en-US" sz="4800" dirty="0" smtClean="0">
                <a:solidFill>
                  <a:srgbClr val="FFFFFF"/>
                </a:solidFill>
                <a:latin typeface="+mn-lt"/>
              </a:rPr>
              <a:t> //=</a:t>
            </a:r>
            <a:r>
              <a:rPr lang="en-US" sz="4800" dirty="0">
                <a:solidFill>
                  <a:srgbClr val="FFFFFF"/>
                </a:solidFill>
                <a:latin typeface="+mn-lt"/>
              </a:rPr>
              <a:t>&gt; "</a:t>
            </a:r>
            <a:r>
              <a:rPr lang="en-US" sz="4800" dirty="0" smtClean="0">
                <a:solidFill>
                  <a:srgbClr val="FFFFFF"/>
                </a:solidFill>
                <a:latin typeface="+mn-lt"/>
              </a:rPr>
              <a:t>fluent”</a:t>
            </a:r>
            <a:endParaRPr lang="en-US" sz="4800" dirty="0">
              <a:solidFill>
                <a:srgbClr val="FFFFFF"/>
              </a:solidFill>
              <a:latin typeface="+mn-lt"/>
            </a:endParaRPr>
          </a:p>
        </p:txBody>
      </p:sp>
    </p:spTree>
    <p:extLst>
      <p:ext uri="{BB962C8B-B14F-4D97-AF65-F5344CB8AC3E}">
        <p14:creationId xmlns:p14="http://schemas.microsoft.com/office/powerpoint/2010/main" val="8812518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User input coercion via HTTP Request Parameters in </a:t>
            </a:r>
            <a:r>
              <a:rPr lang="en-US" dirty="0" err="1"/>
              <a:t>qs</a:t>
            </a:r>
            <a:r>
              <a:rPr lang="en-US" dirty="0"/>
              <a:t>, Express, Koa</a:t>
            </a:r>
            <a:endParaRPr lang="en-US" dirty="0">
              <a:solidFill>
                <a:srgbClr val="FF6600"/>
              </a:solidFill>
            </a:endParaRPr>
          </a:p>
        </p:txBody>
      </p:sp>
      <p:sp>
        <p:nvSpPr>
          <p:cNvPr id="4" name="Rectangle 3"/>
          <p:cNvSpPr/>
          <p:nvPr/>
        </p:nvSpPr>
        <p:spPr bwMode="auto">
          <a:xfrm>
            <a:off x="2133600" y="5029200"/>
            <a:ext cx="21031200" cy="4114800"/>
          </a:xfrm>
          <a:prstGeom prst="rect">
            <a:avLst/>
          </a:prstGeom>
          <a:solidFill>
            <a:schemeClr val="tx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sz="4800" dirty="0" smtClean="0">
                <a:solidFill>
                  <a:srgbClr val="FFFFFF"/>
                </a:solidFill>
                <a:latin typeface="+mn-lt"/>
              </a:rPr>
              <a:t>   </a:t>
            </a:r>
          </a:p>
          <a:p>
            <a:pPr eaLnBrk="1" hangingPunct="1"/>
            <a:r>
              <a:rPr lang="en-US" sz="4800" dirty="0" smtClean="0">
                <a:solidFill>
                  <a:srgbClr val="FFFFFF"/>
                </a:solidFill>
                <a:latin typeface="+mn-lt"/>
              </a:rPr>
              <a:t> // GET </a:t>
            </a:r>
            <a:r>
              <a:rPr lang="en-US" sz="4800" dirty="0">
                <a:solidFill>
                  <a:srgbClr val="FFFFFF"/>
                </a:solidFill>
                <a:latin typeface="+mn-lt"/>
              </a:rPr>
              <a:t>/</a:t>
            </a:r>
            <a:r>
              <a:rPr lang="en-US" sz="4800" dirty="0" err="1">
                <a:solidFill>
                  <a:srgbClr val="FFFFFF"/>
                </a:solidFill>
                <a:latin typeface="+mn-lt"/>
              </a:rPr>
              <a:t>search?</a:t>
            </a:r>
            <a:r>
              <a:rPr lang="en-US" sz="4800" dirty="0" err="1" smtClean="0">
                <a:solidFill>
                  <a:srgbClr val="FF6600"/>
                </a:solidFill>
                <a:latin typeface="+mn-lt"/>
              </a:rPr>
              <a:t>conference</a:t>
            </a:r>
            <a:r>
              <a:rPr lang="en-US" sz="4800" dirty="0" smtClean="0">
                <a:solidFill>
                  <a:srgbClr val="FFFFFF"/>
                </a:solidFill>
                <a:latin typeface="+mn-lt"/>
              </a:rPr>
              <a:t>=</a:t>
            </a:r>
            <a:r>
              <a:rPr lang="en-US" sz="4800" dirty="0" err="1" smtClean="0">
                <a:solidFill>
                  <a:srgbClr val="FFFFFF"/>
                </a:solidFill>
                <a:latin typeface="+mn-lt"/>
              </a:rPr>
              <a:t>fluent&amp;</a:t>
            </a:r>
            <a:r>
              <a:rPr lang="en-US" sz="4800" dirty="0" err="1">
                <a:solidFill>
                  <a:srgbClr val="FF6600"/>
                </a:solidFill>
                <a:latin typeface="+mn-lt"/>
              </a:rPr>
              <a:t>conference</a:t>
            </a:r>
            <a:r>
              <a:rPr lang="en-US" sz="4800" dirty="0" smtClean="0">
                <a:solidFill>
                  <a:srgbClr val="FFFFFF"/>
                </a:solidFill>
                <a:latin typeface="+mn-lt"/>
              </a:rPr>
              <a:t>=velocity</a:t>
            </a:r>
            <a:endParaRPr lang="en-US" sz="4800" dirty="0">
              <a:solidFill>
                <a:srgbClr val="FFFFFF"/>
              </a:solidFill>
              <a:latin typeface="+mn-lt"/>
            </a:endParaRPr>
          </a:p>
          <a:p>
            <a:pPr eaLnBrk="1" hangingPunct="1"/>
            <a:r>
              <a:rPr lang="en-US" sz="4800" dirty="0" smtClean="0">
                <a:solidFill>
                  <a:srgbClr val="808080"/>
                </a:solidFill>
                <a:latin typeface="+mn-lt"/>
              </a:rPr>
              <a:t> </a:t>
            </a:r>
            <a:r>
              <a:rPr lang="en-US" sz="4800" dirty="0" err="1" smtClean="0">
                <a:solidFill>
                  <a:srgbClr val="808080"/>
                </a:solidFill>
                <a:latin typeface="+mn-lt"/>
              </a:rPr>
              <a:t>request.query.conference</a:t>
            </a:r>
            <a:r>
              <a:rPr lang="en-US" sz="4800" dirty="0" smtClean="0">
                <a:solidFill>
                  <a:srgbClr val="808080"/>
                </a:solidFill>
                <a:latin typeface="+mn-lt"/>
              </a:rPr>
              <a:t> </a:t>
            </a:r>
            <a:endParaRPr lang="en-US" sz="4800" dirty="0">
              <a:solidFill>
                <a:srgbClr val="808080"/>
              </a:solidFill>
              <a:latin typeface="+mn-lt"/>
            </a:endParaRPr>
          </a:p>
          <a:p>
            <a:pPr eaLnBrk="1" hangingPunct="1"/>
            <a:r>
              <a:rPr lang="en-US" sz="4800" dirty="0" smtClean="0">
                <a:solidFill>
                  <a:srgbClr val="FFFFFF"/>
                </a:solidFill>
                <a:latin typeface="+mn-lt"/>
              </a:rPr>
              <a:t> //=</a:t>
            </a:r>
            <a:r>
              <a:rPr lang="en-US" sz="4800" dirty="0">
                <a:solidFill>
                  <a:srgbClr val="FFFFFF"/>
                </a:solidFill>
                <a:latin typeface="+mn-lt"/>
              </a:rPr>
              <a:t>&gt; </a:t>
            </a:r>
            <a:r>
              <a:rPr lang="en-US" sz="4800" dirty="0" smtClean="0">
                <a:solidFill>
                  <a:srgbClr val="FFFFFF"/>
                </a:solidFill>
                <a:latin typeface="+mn-lt"/>
              </a:rPr>
              <a:t>["fluent”, “velocity”]</a:t>
            </a:r>
            <a:endParaRPr lang="en-US" sz="4800" dirty="0">
              <a:solidFill>
                <a:srgbClr val="FFFFFF"/>
              </a:solidFill>
              <a:latin typeface="+mn-lt"/>
            </a:endParaRPr>
          </a:p>
        </p:txBody>
      </p:sp>
    </p:spTree>
    <p:extLst>
      <p:ext uri="{BB962C8B-B14F-4D97-AF65-F5344CB8AC3E}">
        <p14:creationId xmlns:p14="http://schemas.microsoft.com/office/powerpoint/2010/main" val="29349514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User input coercion via HTTP Request Parameters in </a:t>
            </a:r>
            <a:r>
              <a:rPr lang="en-US" dirty="0" err="1"/>
              <a:t>qs</a:t>
            </a:r>
            <a:r>
              <a:rPr lang="en-US" dirty="0"/>
              <a:t>, Express, Koa</a:t>
            </a:r>
            <a:endParaRPr lang="en-US" dirty="0">
              <a:solidFill>
                <a:srgbClr val="FF6600"/>
              </a:solidFill>
            </a:endParaRPr>
          </a:p>
        </p:txBody>
      </p:sp>
      <p:sp>
        <p:nvSpPr>
          <p:cNvPr id="4" name="Rectangle 3"/>
          <p:cNvSpPr/>
          <p:nvPr/>
        </p:nvSpPr>
        <p:spPr bwMode="auto">
          <a:xfrm>
            <a:off x="2133600" y="5029200"/>
            <a:ext cx="21031200" cy="4114800"/>
          </a:xfrm>
          <a:prstGeom prst="rect">
            <a:avLst/>
          </a:prstGeom>
          <a:solidFill>
            <a:schemeClr val="tx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sz="4800" dirty="0" smtClean="0">
                <a:solidFill>
                  <a:srgbClr val="FFFFFF"/>
                </a:solidFill>
                <a:latin typeface="+mn-lt"/>
              </a:rPr>
              <a:t>   </a:t>
            </a:r>
          </a:p>
          <a:p>
            <a:pPr eaLnBrk="1" hangingPunct="1"/>
            <a:r>
              <a:rPr lang="en-US" sz="4800" dirty="0" smtClean="0">
                <a:solidFill>
                  <a:srgbClr val="FFFFFF"/>
                </a:solidFill>
                <a:latin typeface="+mn-lt"/>
              </a:rPr>
              <a:t> // GET </a:t>
            </a:r>
            <a:r>
              <a:rPr lang="en-US" sz="4800" dirty="0">
                <a:solidFill>
                  <a:srgbClr val="FFFFFF"/>
                </a:solidFill>
                <a:latin typeface="+mn-lt"/>
              </a:rPr>
              <a:t>/</a:t>
            </a:r>
            <a:r>
              <a:rPr lang="en-US" sz="4800" dirty="0" err="1">
                <a:solidFill>
                  <a:srgbClr val="FFFFFF"/>
                </a:solidFill>
                <a:latin typeface="+mn-lt"/>
              </a:rPr>
              <a:t>search?</a:t>
            </a:r>
            <a:r>
              <a:rPr lang="en-US" sz="4800" dirty="0" err="1" smtClean="0">
                <a:solidFill>
                  <a:srgbClr val="FF6600"/>
                </a:solidFill>
                <a:latin typeface="+mn-lt"/>
              </a:rPr>
              <a:t>conference</a:t>
            </a:r>
            <a:r>
              <a:rPr lang="en-US" sz="4800" dirty="0" smtClean="0">
                <a:solidFill>
                  <a:srgbClr val="FF6600"/>
                </a:solidFill>
                <a:latin typeface="+mn-lt"/>
              </a:rPr>
              <a:t>[]</a:t>
            </a:r>
            <a:r>
              <a:rPr lang="en-US" sz="4800" dirty="0" smtClean="0">
                <a:solidFill>
                  <a:srgbClr val="FFFFFF"/>
                </a:solidFill>
                <a:latin typeface="+mn-lt"/>
              </a:rPr>
              <a:t>=</a:t>
            </a:r>
            <a:r>
              <a:rPr lang="en-US" sz="4800" dirty="0">
                <a:solidFill>
                  <a:srgbClr val="FFFFFF"/>
                </a:solidFill>
                <a:latin typeface="+mn-lt"/>
              </a:rPr>
              <a:t>fluent</a:t>
            </a:r>
          </a:p>
          <a:p>
            <a:pPr eaLnBrk="1" hangingPunct="1"/>
            <a:r>
              <a:rPr lang="en-US" sz="4800" dirty="0" smtClean="0">
                <a:solidFill>
                  <a:srgbClr val="808080"/>
                </a:solidFill>
                <a:latin typeface="+mn-lt"/>
              </a:rPr>
              <a:t> </a:t>
            </a:r>
            <a:r>
              <a:rPr lang="en-US" sz="4800" dirty="0" err="1" smtClean="0">
                <a:solidFill>
                  <a:srgbClr val="808080"/>
                </a:solidFill>
                <a:latin typeface="+mn-lt"/>
              </a:rPr>
              <a:t>request.query.conference</a:t>
            </a:r>
            <a:r>
              <a:rPr lang="en-US" sz="4800" dirty="0" smtClean="0">
                <a:solidFill>
                  <a:srgbClr val="808080"/>
                </a:solidFill>
                <a:latin typeface="+mn-lt"/>
              </a:rPr>
              <a:t> </a:t>
            </a:r>
            <a:endParaRPr lang="en-US" sz="4800" dirty="0">
              <a:solidFill>
                <a:srgbClr val="808080"/>
              </a:solidFill>
              <a:latin typeface="+mn-lt"/>
            </a:endParaRPr>
          </a:p>
          <a:p>
            <a:pPr eaLnBrk="1" hangingPunct="1"/>
            <a:r>
              <a:rPr lang="en-US" sz="4800" dirty="0" smtClean="0">
                <a:solidFill>
                  <a:srgbClr val="FFFFFF"/>
                </a:solidFill>
                <a:latin typeface="+mn-lt"/>
              </a:rPr>
              <a:t> //=</a:t>
            </a:r>
            <a:r>
              <a:rPr lang="en-US" sz="4800" dirty="0">
                <a:solidFill>
                  <a:srgbClr val="FFFFFF"/>
                </a:solidFill>
                <a:latin typeface="+mn-lt"/>
              </a:rPr>
              <a:t>&gt; </a:t>
            </a:r>
            <a:r>
              <a:rPr lang="en-US" sz="4800" dirty="0" smtClean="0">
                <a:solidFill>
                  <a:srgbClr val="FFFFFF"/>
                </a:solidFill>
                <a:latin typeface="+mn-lt"/>
              </a:rPr>
              <a:t>["fluent”]</a:t>
            </a:r>
            <a:endParaRPr lang="en-US" sz="4800" dirty="0">
              <a:solidFill>
                <a:srgbClr val="FFFFFF"/>
              </a:solidFill>
              <a:latin typeface="+mn-lt"/>
            </a:endParaRPr>
          </a:p>
        </p:txBody>
      </p:sp>
    </p:spTree>
    <p:extLst>
      <p:ext uri="{BB962C8B-B14F-4D97-AF65-F5344CB8AC3E}">
        <p14:creationId xmlns:p14="http://schemas.microsoft.com/office/powerpoint/2010/main" val="42264212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User input coercion via HTTP Request Parameters in </a:t>
            </a:r>
            <a:r>
              <a:rPr lang="en-US" dirty="0" err="1"/>
              <a:t>qs</a:t>
            </a:r>
            <a:r>
              <a:rPr lang="en-US" dirty="0"/>
              <a:t>, Express, Koa</a:t>
            </a:r>
            <a:endParaRPr lang="en-US" dirty="0">
              <a:solidFill>
                <a:srgbClr val="FF6600"/>
              </a:solidFill>
            </a:endParaRPr>
          </a:p>
        </p:txBody>
      </p:sp>
      <p:sp>
        <p:nvSpPr>
          <p:cNvPr id="4" name="Rectangle 3"/>
          <p:cNvSpPr/>
          <p:nvPr/>
        </p:nvSpPr>
        <p:spPr bwMode="auto">
          <a:xfrm>
            <a:off x="2133600" y="5029200"/>
            <a:ext cx="21031200" cy="4114800"/>
          </a:xfrm>
          <a:prstGeom prst="rect">
            <a:avLst/>
          </a:prstGeom>
          <a:solidFill>
            <a:schemeClr val="tx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sz="4800" dirty="0" smtClean="0">
                <a:solidFill>
                  <a:srgbClr val="FFFFFF"/>
                </a:solidFill>
                <a:latin typeface="+mn-lt"/>
              </a:rPr>
              <a:t>   </a:t>
            </a:r>
          </a:p>
          <a:p>
            <a:pPr eaLnBrk="1" hangingPunct="1"/>
            <a:r>
              <a:rPr lang="en-US" sz="4800" dirty="0" smtClean="0">
                <a:solidFill>
                  <a:srgbClr val="FFFFFF"/>
                </a:solidFill>
                <a:latin typeface="+mn-lt"/>
              </a:rPr>
              <a:t> // GET </a:t>
            </a:r>
            <a:r>
              <a:rPr lang="en-US" sz="4800" dirty="0">
                <a:solidFill>
                  <a:srgbClr val="FFFFFF"/>
                </a:solidFill>
                <a:latin typeface="+mn-lt"/>
              </a:rPr>
              <a:t>/</a:t>
            </a:r>
            <a:r>
              <a:rPr lang="en-US" sz="4800" dirty="0" err="1">
                <a:solidFill>
                  <a:srgbClr val="FFFFFF"/>
                </a:solidFill>
                <a:latin typeface="+mn-lt"/>
              </a:rPr>
              <a:t>search?</a:t>
            </a:r>
            <a:r>
              <a:rPr lang="en-US" sz="4800" dirty="0" err="1" smtClean="0">
                <a:solidFill>
                  <a:srgbClr val="FF6600"/>
                </a:solidFill>
                <a:latin typeface="+mn-lt"/>
              </a:rPr>
              <a:t>conference</a:t>
            </a:r>
            <a:r>
              <a:rPr lang="en-US" sz="4800" dirty="0">
                <a:solidFill>
                  <a:srgbClr val="FF6600"/>
                </a:solidFill>
                <a:latin typeface="+mn-lt"/>
              </a:rPr>
              <a:t>[</a:t>
            </a:r>
            <a:r>
              <a:rPr lang="en-US" sz="4800" dirty="0" smtClean="0">
                <a:solidFill>
                  <a:srgbClr val="FF6600"/>
                </a:solidFill>
                <a:latin typeface="+mn-lt"/>
              </a:rPr>
              <a:t>fluent][year]</a:t>
            </a:r>
            <a:r>
              <a:rPr lang="en-US" sz="4800" dirty="0" smtClean="0">
                <a:solidFill>
                  <a:srgbClr val="FFFFFF"/>
                </a:solidFill>
                <a:latin typeface="+mn-lt"/>
              </a:rPr>
              <a:t>=2018</a:t>
            </a:r>
            <a:endParaRPr lang="en-US" sz="4800" dirty="0">
              <a:solidFill>
                <a:srgbClr val="FFFFFF"/>
              </a:solidFill>
              <a:latin typeface="+mn-lt"/>
            </a:endParaRPr>
          </a:p>
          <a:p>
            <a:pPr eaLnBrk="1" hangingPunct="1"/>
            <a:r>
              <a:rPr lang="en-US" sz="4800" dirty="0" smtClean="0">
                <a:solidFill>
                  <a:srgbClr val="808080"/>
                </a:solidFill>
                <a:latin typeface="+mn-lt"/>
              </a:rPr>
              <a:t> </a:t>
            </a:r>
            <a:r>
              <a:rPr lang="en-US" sz="4800" dirty="0" err="1" smtClean="0">
                <a:solidFill>
                  <a:srgbClr val="808080"/>
                </a:solidFill>
                <a:latin typeface="+mn-lt"/>
              </a:rPr>
              <a:t>request.query.conference</a:t>
            </a:r>
            <a:endParaRPr lang="en-US" sz="4800" dirty="0">
              <a:solidFill>
                <a:srgbClr val="808080"/>
              </a:solidFill>
              <a:latin typeface="+mn-lt"/>
            </a:endParaRPr>
          </a:p>
          <a:p>
            <a:pPr eaLnBrk="1" hangingPunct="1"/>
            <a:r>
              <a:rPr lang="en-US" sz="4800" dirty="0" smtClean="0">
                <a:solidFill>
                  <a:srgbClr val="FFFFFF"/>
                </a:solidFill>
                <a:latin typeface="+mn-lt"/>
              </a:rPr>
              <a:t> //=&gt; </a:t>
            </a:r>
            <a:endParaRPr lang="en-US" sz="4800" dirty="0">
              <a:solidFill>
                <a:srgbClr val="FFFFFF"/>
              </a:solidFill>
              <a:latin typeface="+mn-lt"/>
            </a:endParaRPr>
          </a:p>
        </p:txBody>
      </p:sp>
    </p:spTree>
    <p:extLst>
      <p:ext uri="{BB962C8B-B14F-4D97-AF65-F5344CB8AC3E}">
        <p14:creationId xmlns:p14="http://schemas.microsoft.com/office/powerpoint/2010/main" val="1235638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User input coercion via HTTP Request Parameters in </a:t>
            </a:r>
            <a:r>
              <a:rPr lang="en-US" dirty="0" err="1"/>
              <a:t>qs</a:t>
            </a:r>
            <a:r>
              <a:rPr lang="en-US" dirty="0"/>
              <a:t>, Express, Koa</a:t>
            </a:r>
            <a:endParaRPr lang="en-US" dirty="0">
              <a:solidFill>
                <a:srgbClr val="FF6600"/>
              </a:solidFill>
            </a:endParaRPr>
          </a:p>
        </p:txBody>
      </p:sp>
      <p:sp>
        <p:nvSpPr>
          <p:cNvPr id="4" name="Rectangle 3"/>
          <p:cNvSpPr/>
          <p:nvPr/>
        </p:nvSpPr>
        <p:spPr bwMode="auto">
          <a:xfrm>
            <a:off x="2133600" y="5029200"/>
            <a:ext cx="21031200" cy="4114800"/>
          </a:xfrm>
          <a:prstGeom prst="rect">
            <a:avLst/>
          </a:prstGeom>
          <a:solidFill>
            <a:schemeClr val="tx1"/>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hangingPunct="1"/>
            <a:r>
              <a:rPr lang="en-US" sz="4800" dirty="0" smtClean="0">
                <a:solidFill>
                  <a:srgbClr val="FFFFFF"/>
                </a:solidFill>
                <a:latin typeface="+mn-lt"/>
              </a:rPr>
              <a:t>   </a:t>
            </a:r>
          </a:p>
          <a:p>
            <a:pPr eaLnBrk="1" hangingPunct="1"/>
            <a:r>
              <a:rPr lang="en-US" sz="4800" dirty="0" smtClean="0">
                <a:solidFill>
                  <a:srgbClr val="FFFFFF"/>
                </a:solidFill>
                <a:latin typeface="+mn-lt"/>
              </a:rPr>
              <a:t> // GET </a:t>
            </a:r>
            <a:r>
              <a:rPr lang="en-US" sz="4800" dirty="0">
                <a:solidFill>
                  <a:srgbClr val="FFFFFF"/>
                </a:solidFill>
                <a:latin typeface="+mn-lt"/>
              </a:rPr>
              <a:t>/</a:t>
            </a:r>
            <a:r>
              <a:rPr lang="en-US" sz="4800" dirty="0" err="1">
                <a:solidFill>
                  <a:srgbClr val="FFFFFF"/>
                </a:solidFill>
                <a:latin typeface="+mn-lt"/>
              </a:rPr>
              <a:t>search?</a:t>
            </a:r>
            <a:r>
              <a:rPr lang="en-US" sz="4800" dirty="0" err="1" smtClean="0">
                <a:solidFill>
                  <a:srgbClr val="FF6600"/>
                </a:solidFill>
                <a:latin typeface="+mn-lt"/>
              </a:rPr>
              <a:t>conference</a:t>
            </a:r>
            <a:r>
              <a:rPr lang="en-US" sz="4800" dirty="0">
                <a:solidFill>
                  <a:srgbClr val="FF6600"/>
                </a:solidFill>
                <a:latin typeface="+mn-lt"/>
              </a:rPr>
              <a:t>[</a:t>
            </a:r>
            <a:r>
              <a:rPr lang="en-US" sz="4800" dirty="0" smtClean="0">
                <a:solidFill>
                  <a:srgbClr val="FF6600"/>
                </a:solidFill>
                <a:latin typeface="+mn-lt"/>
              </a:rPr>
              <a:t>fluent][year]</a:t>
            </a:r>
            <a:r>
              <a:rPr lang="en-US" sz="4800" dirty="0" smtClean="0">
                <a:solidFill>
                  <a:srgbClr val="FFFFFF"/>
                </a:solidFill>
                <a:latin typeface="+mn-lt"/>
              </a:rPr>
              <a:t>=2018</a:t>
            </a:r>
            <a:endParaRPr lang="en-US" sz="4800" dirty="0">
              <a:solidFill>
                <a:srgbClr val="FFFFFF"/>
              </a:solidFill>
              <a:latin typeface="+mn-lt"/>
            </a:endParaRPr>
          </a:p>
          <a:p>
            <a:pPr eaLnBrk="1" hangingPunct="1"/>
            <a:r>
              <a:rPr lang="en-US" sz="4800" dirty="0" smtClean="0">
                <a:solidFill>
                  <a:srgbClr val="808080"/>
                </a:solidFill>
                <a:latin typeface="+mn-lt"/>
              </a:rPr>
              <a:t> </a:t>
            </a:r>
            <a:r>
              <a:rPr lang="en-US" sz="4800" dirty="0" err="1" smtClean="0">
                <a:solidFill>
                  <a:srgbClr val="808080"/>
                </a:solidFill>
                <a:latin typeface="+mn-lt"/>
              </a:rPr>
              <a:t>request.query.conference</a:t>
            </a:r>
            <a:endParaRPr lang="en-US" sz="4800" dirty="0">
              <a:solidFill>
                <a:srgbClr val="808080"/>
              </a:solidFill>
              <a:latin typeface="+mn-lt"/>
            </a:endParaRPr>
          </a:p>
          <a:p>
            <a:pPr eaLnBrk="1" hangingPunct="1"/>
            <a:r>
              <a:rPr lang="en-US" sz="4800" dirty="0" smtClean="0">
                <a:solidFill>
                  <a:srgbClr val="FFFFFF"/>
                </a:solidFill>
                <a:latin typeface="+mn-lt"/>
              </a:rPr>
              <a:t> //=</a:t>
            </a:r>
            <a:r>
              <a:rPr lang="en-US" sz="4800" dirty="0">
                <a:solidFill>
                  <a:srgbClr val="FFFFFF"/>
                </a:solidFill>
                <a:latin typeface="+mn-lt"/>
              </a:rPr>
              <a:t>&gt; </a:t>
            </a:r>
            <a:r>
              <a:rPr lang="en-US" sz="4800" dirty="0" smtClean="0">
                <a:solidFill>
                  <a:srgbClr val="FFFFFF"/>
                </a:solidFill>
                <a:latin typeface="+mn-lt"/>
              </a:rPr>
              <a:t>{</a:t>
            </a:r>
            <a:r>
              <a:rPr lang="en-US" sz="4800" dirty="0">
                <a:solidFill>
                  <a:srgbClr val="FFFFFF"/>
                </a:solidFill>
                <a:latin typeface="+mn-lt"/>
              </a:rPr>
              <a:t>fluent: { year: '2018' }}</a:t>
            </a:r>
          </a:p>
        </p:txBody>
      </p:sp>
    </p:spTree>
    <p:extLst>
      <p:ext uri="{BB962C8B-B14F-4D97-AF65-F5344CB8AC3E}">
        <p14:creationId xmlns:p14="http://schemas.microsoft.com/office/powerpoint/2010/main" val="40824172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2743200"/>
            <a:ext cx="21869400" cy="10972800"/>
          </a:xfrm>
        </p:spPr>
        <p:txBody>
          <a:bodyPr/>
          <a:lstStyle/>
          <a:p>
            <a:pPr>
              <a:buFont typeface="Wingdings" charset="2"/>
              <a:buChar char="ü"/>
            </a:pPr>
            <a:r>
              <a:rPr lang="en-US" dirty="0" smtClean="0">
                <a:solidFill>
                  <a:srgbClr val="000000"/>
                </a:solidFill>
              </a:rPr>
              <a:t> Validate user inputs for expected values, type or shape before processing it. (using </a:t>
            </a:r>
            <a:r>
              <a:rPr lang="en-US" dirty="0" err="1" smtClean="0">
                <a:solidFill>
                  <a:srgbClr val="000000"/>
                </a:solidFill>
              </a:rPr>
              <a:t>joi</a:t>
            </a:r>
            <a:r>
              <a:rPr lang="en-US" dirty="0" smtClean="0">
                <a:solidFill>
                  <a:srgbClr val="000000"/>
                </a:solidFill>
              </a:rPr>
              <a:t> </a:t>
            </a:r>
            <a:r>
              <a:rPr lang="en-US" dirty="0">
                <a:solidFill>
                  <a:srgbClr val="000000"/>
                </a:solidFill>
              </a:rPr>
              <a:t>package, for </a:t>
            </a:r>
            <a:r>
              <a:rPr lang="en-US" dirty="0" smtClean="0">
                <a:solidFill>
                  <a:srgbClr val="000000"/>
                </a:solidFill>
              </a:rPr>
              <a:t>example)</a:t>
            </a:r>
          </a:p>
        </p:txBody>
      </p:sp>
      <p:sp>
        <p:nvSpPr>
          <p:cNvPr id="5" name="Title 1"/>
          <p:cNvSpPr>
            <a:spLocks noGrp="1"/>
          </p:cNvSpPr>
          <p:nvPr>
            <p:ph type="title"/>
          </p:nvPr>
        </p:nvSpPr>
        <p:spPr>
          <a:xfrm>
            <a:off x="1524000" y="850900"/>
            <a:ext cx="22479000" cy="1511300"/>
          </a:xfrm>
        </p:spPr>
        <p:txBody>
          <a:bodyPr/>
          <a:lstStyle/>
          <a:p>
            <a:r>
              <a:rPr lang="en-US" dirty="0" smtClean="0"/>
              <a:t>Preventing Unhanded Exception Caused by </a:t>
            </a:r>
            <a:r>
              <a:rPr lang="en-US" dirty="0"/>
              <a:t>I</a:t>
            </a:r>
            <a:r>
              <a:rPr lang="en-US" dirty="0" smtClean="0"/>
              <a:t>nvalid </a:t>
            </a:r>
            <a:r>
              <a:rPr lang="en-US" dirty="0"/>
              <a:t>U</a:t>
            </a:r>
            <a:r>
              <a:rPr lang="en-US" dirty="0" smtClean="0"/>
              <a:t>ser </a:t>
            </a:r>
            <a:r>
              <a:rPr lang="en-US" dirty="0"/>
              <a:t>I</a:t>
            </a:r>
            <a:r>
              <a:rPr lang="en-US" dirty="0" smtClean="0"/>
              <a:t>nput </a:t>
            </a:r>
            <a:endParaRPr lang="en-US" dirty="0"/>
          </a:p>
        </p:txBody>
      </p:sp>
    </p:spTree>
    <p:extLst>
      <p:ext uri="{BB962C8B-B14F-4D97-AF65-F5344CB8AC3E}">
        <p14:creationId xmlns:p14="http://schemas.microsoft.com/office/powerpoint/2010/main" val="26861070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343400"/>
            <a:ext cx="23774400" cy="2123658"/>
          </a:xfrm>
          <a:prstGeom prst="rect">
            <a:avLst/>
          </a:prstGeom>
        </p:spPr>
        <p:txBody>
          <a:bodyPr wrap="square">
            <a:spAutoFit/>
          </a:bodyPr>
          <a:lstStyle/>
          <a:p>
            <a:pPr algn="ctr"/>
            <a:r>
              <a:rPr lang="en-US" sz="6000" dirty="0" smtClean="0">
                <a:latin typeface="+mn-lt"/>
              </a:rPr>
              <a:t>Common Causes of </a:t>
            </a:r>
            <a:r>
              <a:rPr lang="en-US" sz="6000" dirty="0">
                <a:latin typeface="+mn-lt"/>
              </a:rPr>
              <a:t>Unhandled </a:t>
            </a:r>
            <a:r>
              <a:rPr lang="en-US" sz="6000" dirty="0" smtClean="0">
                <a:latin typeface="+mn-lt"/>
              </a:rPr>
              <a:t>Exceptions </a:t>
            </a:r>
            <a:endParaRPr lang="en-US" sz="6000" dirty="0" smtClean="0">
              <a:latin typeface="+mn-lt"/>
            </a:endParaRPr>
          </a:p>
          <a:p>
            <a:pPr algn="ctr"/>
            <a:r>
              <a:rPr lang="en-US" sz="7200" dirty="0" smtClean="0">
                <a:solidFill>
                  <a:srgbClr val="FF6600"/>
                </a:solidFill>
                <a:latin typeface="+mn-lt"/>
              </a:rPr>
              <a:t>#2 Missing or Incorrect </a:t>
            </a:r>
            <a:r>
              <a:rPr lang="en-US" sz="7200" dirty="0" smtClean="0">
                <a:solidFill>
                  <a:srgbClr val="FF6600"/>
                </a:solidFill>
                <a:latin typeface="+mn-lt"/>
                <a:cs typeface="Calibri Light"/>
              </a:rPr>
              <a:t>Operational </a:t>
            </a:r>
            <a:r>
              <a:rPr lang="en-US" sz="7200" dirty="0" smtClean="0">
                <a:solidFill>
                  <a:srgbClr val="FF6600"/>
                </a:solidFill>
                <a:latin typeface="+mn-lt"/>
                <a:cs typeface="Calibri Light"/>
              </a:rPr>
              <a:t>E</a:t>
            </a:r>
            <a:r>
              <a:rPr lang="en-US" sz="7200" dirty="0" smtClean="0">
                <a:solidFill>
                  <a:srgbClr val="FF6600"/>
                </a:solidFill>
                <a:latin typeface="+mn-lt"/>
                <a:cs typeface="Calibri Light"/>
              </a:rPr>
              <a:t>rror Handling</a:t>
            </a:r>
            <a:endParaRPr lang="en-US" sz="7200" dirty="0">
              <a:solidFill>
                <a:srgbClr val="FF6600"/>
              </a:solidFill>
              <a:latin typeface="+mn-lt"/>
            </a:endParaRPr>
          </a:p>
        </p:txBody>
      </p:sp>
    </p:spTree>
    <p:extLst>
      <p:ext uri="{BB962C8B-B14F-4D97-AF65-F5344CB8AC3E}">
        <p14:creationId xmlns:p14="http://schemas.microsoft.com/office/powerpoint/2010/main" val="14178501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cs typeface="Calibri Light"/>
              </a:rPr>
              <a:t>Four</a:t>
            </a:r>
            <a:r>
              <a:rPr lang="en-US" dirty="0" smtClean="0">
                <a:cs typeface="Calibri Light"/>
              </a:rPr>
              <a:t> mechanisms </a:t>
            </a:r>
            <a:r>
              <a:rPr lang="en-US" dirty="0" smtClean="0">
                <a:cs typeface="Calibri Light"/>
              </a:rPr>
              <a:t>to communicate operational </a:t>
            </a:r>
            <a:r>
              <a:rPr lang="en-US" dirty="0" smtClean="0">
                <a:cs typeface="Calibri Light"/>
              </a:rPr>
              <a:t>errors in Node.js:</a:t>
            </a:r>
          </a:p>
          <a:p>
            <a:pPr marL="0" indent="0">
              <a:buNone/>
            </a:pPr>
            <a:endParaRPr lang="en-US" dirty="0" smtClean="0">
              <a:cs typeface="Calibri Light"/>
            </a:endParaRPr>
          </a:p>
          <a:p>
            <a:pPr marL="2209800" lvl="3" indent="-914400">
              <a:buFont typeface="+mj-lt"/>
              <a:buAutoNum type="arabicPeriod"/>
            </a:pPr>
            <a:r>
              <a:rPr lang="en-US" dirty="0">
                <a:latin typeface="Consolas"/>
                <a:cs typeface="Calibri"/>
              </a:rPr>
              <a:t>throw new Error('something bad happened!');</a:t>
            </a:r>
          </a:p>
          <a:p>
            <a:pPr marL="0" indent="0">
              <a:buNone/>
            </a:pPr>
            <a:endParaRPr lang="en-US" dirty="0">
              <a:solidFill>
                <a:srgbClr val="FF6600"/>
              </a:solidFill>
            </a:endParaRPr>
          </a:p>
        </p:txBody>
      </p:sp>
    </p:spTree>
    <p:extLst>
      <p:ext uri="{BB962C8B-B14F-4D97-AF65-F5344CB8AC3E}">
        <p14:creationId xmlns:p14="http://schemas.microsoft.com/office/powerpoint/2010/main" val="2304585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Heiti SC Medium"/>
        <a:cs typeface="Heiti SC Medium"/>
      </a:majorFont>
      <a:minorFont>
        <a:latin typeface="Arial"/>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Heiti SC Medium"/>
        <a:cs typeface="Heiti SC Medium"/>
      </a:majorFont>
      <a:minorFont>
        <a:latin typeface="Arial"/>
        <a:ea typeface="Heiti SC Light"/>
        <a:cs typeface="Heiti SC 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6592</TotalTime>
  <Pages>0</Pages>
  <Words>4068</Words>
  <Characters>0</Characters>
  <Application>Microsoft Macintosh PowerPoint</Application>
  <PresentationFormat>Custom</PresentationFormat>
  <Lines>0</Lines>
  <Paragraphs>586</Paragraphs>
  <Slides>113</Slides>
  <Notes>94</Notes>
  <HiddenSlides>0</HiddenSlides>
  <MMClips>0</MMClips>
  <ScaleCrop>false</ScaleCrop>
  <HeadingPairs>
    <vt:vector size="4" baseType="variant">
      <vt:variant>
        <vt:lpstr>Theme</vt:lpstr>
      </vt:variant>
      <vt:variant>
        <vt:i4>2</vt:i4>
      </vt:variant>
      <vt:variant>
        <vt:lpstr>Slide Titles</vt:lpstr>
      </vt:variant>
      <vt:variant>
        <vt:i4>113</vt:i4>
      </vt:variant>
    </vt:vector>
  </HeadingPairs>
  <TitlesOfParts>
    <vt:vector size="115" baseType="lpstr">
      <vt:lpstr>Default - Title Slide</vt:lpstr>
      <vt:lpstr>Default - 1_Title and Content</vt:lpstr>
      <vt:lpstr>Patterns in Node Package Vulnerabilities</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Insecure Access to File System</vt:lpstr>
      <vt:lpstr> Insecure Access to File System Pattern #1 Directory Traversal</vt:lpstr>
      <vt:lpstr>PowerPoint Presentation</vt:lpstr>
      <vt:lpstr>PowerPoint Presentation</vt:lpstr>
      <vt:lpstr>Root Cause behind Directory Traversal</vt:lpstr>
      <vt:lpstr>Root Cause for Directory Traversal</vt:lpstr>
      <vt:lpstr>PowerPoint Presentation</vt:lpstr>
      <vt:lpstr>Preventing Directory Traversal</vt:lpstr>
      <vt:lpstr>Insecure Access to File System Pattern #2 Symlink Attack</vt:lpstr>
      <vt:lpstr>Symlink Attack</vt:lpstr>
      <vt:lpstr>Symlink Attack</vt:lpstr>
      <vt:lpstr>Root Cause for Symlink Attack</vt:lpstr>
      <vt:lpstr>PowerPoint Presentation</vt:lpstr>
      <vt:lpstr>PowerPoint Presentation</vt:lpstr>
      <vt:lpstr>Preventing Symlink Attack</vt:lpstr>
      <vt:lpstr>PowerPoint Presentation</vt:lpstr>
      <vt:lpstr>Preventing Symlink Attack</vt:lpstr>
      <vt:lpstr>Sensitive Data Exposure</vt:lpstr>
      <vt:lpstr>PowerPoint Presentation</vt:lpstr>
      <vt:lpstr>Sensitive Data Exposure Pattern #1 Leaking Application Secrets</vt:lpstr>
      <vt:lpstr>Root Causes for Leaking Application Secrets</vt:lpstr>
      <vt:lpstr>PowerPoint Presentation</vt:lpstr>
      <vt:lpstr>PowerPoint Presentation</vt:lpstr>
      <vt:lpstr>PowerPoint Presentation</vt:lpstr>
      <vt:lpstr>Preventing Application Secrets Leakage</vt:lpstr>
      <vt:lpstr>Preventing Application Secrets Leakage</vt:lpstr>
      <vt:lpstr>Preventing Application Secrets Leakage</vt:lpstr>
      <vt:lpstr>Sensitive Data Exposure Pattern #2 Predictable Secrets  (Insecure Randomness)</vt:lpstr>
      <vt:lpstr>Root causes for Insecure Randomness</vt:lpstr>
      <vt:lpstr>PowerPoint Presentation</vt:lpstr>
      <vt:lpstr>PowerPoint Presentation</vt:lpstr>
      <vt:lpstr>Preventing Insecure Randomness</vt:lpstr>
      <vt:lpstr>Preventing Insecure Randomness</vt:lpstr>
      <vt:lpstr>Sensitive Data Exposure Pattern #3 Predictable Secrets  (Non-constant Time Comparison)</vt:lpstr>
      <vt:lpstr>Root causes for Non-constant Time Comparison</vt:lpstr>
      <vt:lpstr>PowerPoint Presentation</vt:lpstr>
      <vt:lpstr>PowerPoint Presentation</vt:lpstr>
      <vt:lpstr>PowerPoint Presentation</vt:lpstr>
      <vt:lpstr>Preventing Timing Attacks</vt:lpstr>
      <vt:lpstr>Preventing Timing Attacks</vt:lpstr>
      <vt:lpstr>Sensitive Data Exposure Pattern #4 Remote Memory Exposure</vt:lpstr>
      <vt:lpstr>Root Cause for Remote Memory Exposure</vt:lpstr>
      <vt:lpstr>PowerPoint Presentation</vt:lpstr>
      <vt:lpstr>Examples of Uninitialized Memory Exposure</vt:lpstr>
      <vt:lpstr>PowerPoint Presentation</vt:lpstr>
      <vt:lpstr>PowerPoint Presentation</vt:lpstr>
      <vt:lpstr>Preventing Remote Memory Exposure</vt:lpstr>
      <vt:lpstr>Sensitive Data Exposure Pattern #5 Insecure Network Usage</vt:lpstr>
      <vt:lpstr>Root Cause for Insecure Network Usage</vt:lpstr>
      <vt:lpstr>Root Cause for Insecure Network Usage</vt:lpstr>
      <vt:lpstr>Preventing Insecure Network Usage </vt:lpstr>
      <vt:lpstr>Denial of Service</vt:lpstr>
      <vt:lpstr>Denial of Service Pattern #1 Exhausting System Resources</vt:lpstr>
      <vt:lpstr>Root Cause behind DoS by Exhausting System Resources</vt:lpstr>
      <vt:lpstr>PowerPoint Presentation</vt:lpstr>
      <vt:lpstr>PowerPoint Presentation</vt:lpstr>
      <vt:lpstr>PowerPoint Presentation</vt:lpstr>
      <vt:lpstr>PowerPoint Presentation</vt:lpstr>
      <vt:lpstr>Preventing DoS by Exhausting System Resources</vt:lpstr>
      <vt:lpstr>Denial of Service Pattern #2: Keeping Event Loop Busy </vt:lpstr>
      <vt:lpstr>PowerPoint Presentation</vt:lpstr>
      <vt:lpstr>Examples of DoS By Keeping Event Loop Busy </vt:lpstr>
      <vt:lpstr>Examples of DoS By Keeping Event Loop Busy </vt:lpstr>
      <vt:lpstr>Regular Expression Denial of Service (ReDoS)</vt:lpstr>
      <vt:lpstr>PowerPoint Presentation</vt:lpstr>
      <vt:lpstr>PowerPoint Presentation</vt:lpstr>
      <vt:lpstr>PowerPoint Presentation</vt:lpstr>
      <vt:lpstr>Denial of Service Pattern #3 Crashing Event Loop By Unhandled Exceptions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Preventing Unhanded Exception Caused by Invalid User Input </vt:lpstr>
      <vt:lpstr>PowerPoint Presentation</vt:lpstr>
      <vt:lpstr>PowerPoint Presentation</vt:lpstr>
      <vt:lpstr>PowerPoint Presentation</vt:lpstr>
      <vt:lpstr>PowerPoint Presentation</vt:lpstr>
      <vt:lpstr>PowerPoint Presentation</vt:lpstr>
      <vt:lpstr>PowerPoint Presentation</vt:lpstr>
      <vt:lpstr>Preventing Unhanded Exception due to Operational Errors </vt:lpstr>
      <vt:lpstr>Recap</vt:lpstr>
      <vt:lpstr>Recap</vt:lpstr>
      <vt:lpstr>Recap</vt:lpstr>
      <vt:lpstr>Learning Resources </vt:lpstr>
      <vt:lpstr>Learning Resources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Chetan Karande</cp:lastModifiedBy>
  <cp:revision>818</cp:revision>
  <dcterms:modified xsi:type="dcterms:W3CDTF">2018-06-14T17:06:00Z</dcterms:modified>
</cp:coreProperties>
</file>